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5"/>
  </p:notesMasterIdLst>
  <p:sldIdLst>
    <p:sldId id="287" r:id="rId2"/>
    <p:sldId id="256" r:id="rId3"/>
    <p:sldId id="257" r:id="rId4"/>
    <p:sldId id="320" r:id="rId5"/>
    <p:sldId id="290" r:id="rId6"/>
    <p:sldId id="260" r:id="rId7"/>
    <p:sldId id="289" r:id="rId8"/>
    <p:sldId id="271" r:id="rId9"/>
    <p:sldId id="272" r:id="rId10"/>
    <p:sldId id="291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28" r:id="rId19"/>
    <p:sldId id="262" r:id="rId20"/>
    <p:sldId id="263" r:id="rId21"/>
    <p:sldId id="264" r:id="rId22"/>
    <p:sldId id="266" r:id="rId23"/>
    <p:sldId id="268" r:id="rId24"/>
    <p:sldId id="324" r:id="rId25"/>
    <p:sldId id="303" r:id="rId26"/>
    <p:sldId id="302" r:id="rId27"/>
    <p:sldId id="326" r:id="rId28"/>
    <p:sldId id="269" r:id="rId29"/>
    <p:sldId id="274" r:id="rId30"/>
    <p:sldId id="334" r:id="rId31"/>
    <p:sldId id="311" r:id="rId32"/>
    <p:sldId id="312" r:id="rId33"/>
    <p:sldId id="313" r:id="rId34"/>
    <p:sldId id="314" r:id="rId35"/>
    <p:sldId id="329" r:id="rId36"/>
    <p:sldId id="275" r:id="rId37"/>
    <p:sldId id="305" r:id="rId38"/>
    <p:sldId id="276" r:id="rId39"/>
    <p:sldId id="307" r:id="rId40"/>
    <p:sldId id="308" r:id="rId41"/>
    <p:sldId id="310" r:id="rId42"/>
    <p:sldId id="280" r:id="rId43"/>
    <p:sldId id="281" r:id="rId44"/>
    <p:sldId id="282" r:id="rId45"/>
    <p:sldId id="283" r:id="rId46"/>
    <p:sldId id="284" r:id="rId47"/>
    <p:sldId id="285" r:id="rId48"/>
    <p:sldId id="332" r:id="rId49"/>
    <p:sldId id="315" r:id="rId50"/>
    <p:sldId id="317" r:id="rId51"/>
    <p:sldId id="316" r:id="rId52"/>
    <p:sldId id="318" r:id="rId53"/>
    <p:sldId id="31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31269-50A1-4D0C-BBA2-54D0B364F57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BE5B3-F49C-4449-B2A1-FA1ED8A03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BE5B3-F49C-4449-B2A1-FA1ED8A03C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BE5B3-F49C-4449-B2A1-FA1ED8A03C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yclopedia.com/social-sciences-and-law/economics-business-and-labor/money-banking-and-investment/credit-card" TargetMode="External"/><Relationship Id="rId2" Type="http://schemas.openxmlformats.org/officeDocument/2006/relationships/hyperlink" Target="https://www.encyclopedia.com/science-and-technology/computers-and-electrical-engineering/computers-and-computing/touch-screen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Dr. B. B. </a:t>
            </a:r>
            <a:r>
              <a:rPr lang="en-IN" dirty="0" err="1" smtClean="0"/>
              <a:t>Hegde</a:t>
            </a:r>
            <a:r>
              <a:rPr lang="en-IN" dirty="0" smtClean="0"/>
              <a:t> First Grade College, </a:t>
            </a:r>
            <a:r>
              <a:rPr lang="en-IN" dirty="0" err="1" smtClean="0"/>
              <a:t>Kundapura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50000"/>
              </a:lnSpc>
              <a:buNone/>
            </a:pPr>
            <a:r>
              <a:rPr lang="en-IN" b="1" spc="-30" dirty="0" smtClean="0">
                <a:solidFill>
                  <a:srgbClr val="FF0000"/>
                </a:solidFill>
                <a:cs typeface="Times New Roman"/>
              </a:rPr>
              <a:t>PASCAL’S</a:t>
            </a:r>
            <a:r>
              <a:rPr lang="en-IN" b="1" spc="5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IN" b="1" spc="-15" dirty="0" smtClean="0">
                <a:solidFill>
                  <a:srgbClr val="FF0000"/>
                </a:solidFill>
                <a:cs typeface="Times New Roman"/>
              </a:rPr>
              <a:t>CALCULATOR</a:t>
            </a:r>
            <a:endParaRPr lang="en-IN" dirty="0" smtClean="0">
              <a:solidFill>
                <a:srgbClr val="FF0000"/>
              </a:solidFill>
              <a:cs typeface="Times New Roman"/>
            </a:endParaRPr>
          </a:p>
          <a:p>
            <a:pPr marL="12700" marR="10160" algn="just">
              <a:lnSpc>
                <a:spcPct val="150000"/>
              </a:lnSpc>
              <a:spcBef>
                <a:spcPts val="65"/>
              </a:spcBef>
            </a:pPr>
            <a:r>
              <a:rPr lang="en-IN" dirty="0" smtClean="0">
                <a:cs typeface="Times New Roman"/>
              </a:rPr>
              <a:t>In </a:t>
            </a:r>
            <a:r>
              <a:rPr lang="en-IN" spc="-5" dirty="0" smtClean="0">
                <a:cs typeface="Times New Roman"/>
              </a:rPr>
              <a:t>the year </a:t>
            </a:r>
            <a:r>
              <a:rPr lang="en-IN" dirty="0" smtClean="0">
                <a:cs typeface="Times New Roman"/>
              </a:rPr>
              <a:t>1642, </a:t>
            </a:r>
            <a:r>
              <a:rPr lang="en-IN" spc="-5" dirty="0" err="1" smtClean="0">
                <a:cs typeface="Times New Roman"/>
              </a:rPr>
              <a:t>Blaise</a:t>
            </a:r>
            <a:r>
              <a:rPr lang="en-IN" spc="-5" dirty="0" smtClean="0">
                <a:cs typeface="Times New Roman"/>
              </a:rPr>
              <a:t> Pascal </a:t>
            </a:r>
            <a:r>
              <a:rPr lang="en-IN" dirty="0" smtClean="0">
                <a:cs typeface="Times New Roman"/>
              </a:rPr>
              <a:t>a </a:t>
            </a:r>
            <a:r>
              <a:rPr lang="en-IN" spc="-5" dirty="0" smtClean="0">
                <a:cs typeface="Times New Roman"/>
              </a:rPr>
              <a:t>French scientist invented an adding machine called </a:t>
            </a:r>
            <a:r>
              <a:rPr lang="en-IN" spc="-15" dirty="0" smtClean="0">
                <a:cs typeface="Times New Roman"/>
              </a:rPr>
              <a:t>Pascal’s  </a:t>
            </a:r>
            <a:r>
              <a:rPr lang="en-IN" spc="-10" dirty="0" smtClean="0">
                <a:cs typeface="Times New Roman"/>
              </a:rPr>
              <a:t>calculator, </a:t>
            </a:r>
            <a:r>
              <a:rPr lang="en-IN" spc="-5" dirty="0" smtClean="0">
                <a:cs typeface="Times New Roman"/>
              </a:rPr>
              <a:t>which represents the position </a:t>
            </a:r>
            <a:r>
              <a:rPr lang="en-IN" dirty="0" smtClean="0">
                <a:cs typeface="Times New Roman"/>
              </a:rPr>
              <a:t>of </a:t>
            </a:r>
            <a:r>
              <a:rPr lang="en-IN" spc="-5" dirty="0" smtClean="0">
                <a:cs typeface="Times New Roman"/>
              </a:rPr>
              <a:t>digit with the help </a:t>
            </a:r>
            <a:r>
              <a:rPr lang="en-IN" dirty="0" smtClean="0">
                <a:cs typeface="Times New Roman"/>
              </a:rPr>
              <a:t>of </a:t>
            </a:r>
            <a:r>
              <a:rPr lang="en-IN" spc="-5" dirty="0" smtClean="0">
                <a:cs typeface="Times New Roman"/>
              </a:rPr>
              <a:t>gears in</a:t>
            </a:r>
            <a:r>
              <a:rPr lang="en-IN" spc="105" dirty="0" smtClean="0">
                <a:cs typeface="Times New Roman"/>
              </a:rPr>
              <a:t> </a:t>
            </a:r>
            <a:r>
              <a:rPr lang="en-IN" spc="-5" dirty="0" smtClean="0">
                <a:cs typeface="Times New Roman"/>
              </a:rPr>
              <a:t>it.</a:t>
            </a:r>
            <a:endParaRPr lang="en-IN" dirty="0" smtClean="0">
              <a:cs typeface="Times New Roman"/>
            </a:endParaRPr>
          </a:p>
          <a:p>
            <a:r>
              <a:rPr lang="en-IN" dirty="0" smtClean="0">
                <a:cs typeface="Times New Roman"/>
              </a:rPr>
              <a:t>Known as first calculator of the world.</a:t>
            </a:r>
            <a:endParaRPr lang="en-US" dirty="0"/>
          </a:p>
        </p:txBody>
      </p:sp>
      <p:sp>
        <p:nvSpPr>
          <p:cNvPr id="4" name="object 5"/>
          <p:cNvSpPr/>
          <p:nvPr/>
        </p:nvSpPr>
        <p:spPr>
          <a:xfrm>
            <a:off x="1905000" y="4343400"/>
            <a:ext cx="48768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41848"/>
          </a:xfrm>
        </p:spPr>
        <p:txBody>
          <a:bodyPr>
            <a:normAutofit/>
          </a:bodyPr>
          <a:lstStyle/>
          <a:p>
            <a:pPr marL="12700">
              <a:lnSpc>
                <a:spcPct val="150000"/>
              </a:lnSpc>
              <a:buNone/>
            </a:pPr>
            <a:r>
              <a:rPr lang="en-IN" b="1" spc="-5" dirty="0" smtClean="0">
                <a:solidFill>
                  <a:srgbClr val="FF0000"/>
                </a:solidFill>
                <a:cs typeface="Times New Roman"/>
              </a:rPr>
              <a:t>LEIBNZ</a:t>
            </a:r>
            <a:r>
              <a:rPr lang="en-IN" b="1" spc="-10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IN" b="1" spc="-15" dirty="0" smtClean="0">
                <a:solidFill>
                  <a:srgbClr val="FF0000"/>
                </a:solidFill>
                <a:cs typeface="Times New Roman"/>
              </a:rPr>
              <a:t>CALCULATOR</a:t>
            </a:r>
            <a:endParaRPr lang="en-IN" dirty="0" smtClean="0">
              <a:solidFill>
                <a:srgbClr val="FF0000"/>
              </a:solidFill>
              <a:cs typeface="Times New Roman"/>
            </a:endParaRPr>
          </a:p>
          <a:p>
            <a:pPr marL="12700" marR="6350" algn="just">
              <a:lnSpc>
                <a:spcPct val="150000"/>
              </a:lnSpc>
              <a:spcBef>
                <a:spcPts val="65"/>
              </a:spcBef>
              <a:buNone/>
            </a:pPr>
            <a:r>
              <a:rPr lang="en-IN" sz="2400" dirty="0" smtClean="0">
                <a:cs typeface="Times New Roman"/>
              </a:rPr>
              <a:t>In </a:t>
            </a:r>
            <a:r>
              <a:rPr lang="en-IN" sz="2400" spc="-5" dirty="0" smtClean="0">
                <a:cs typeface="Times New Roman"/>
              </a:rPr>
              <a:t>the year </a:t>
            </a:r>
            <a:r>
              <a:rPr lang="en-IN" sz="2400" dirty="0" smtClean="0">
                <a:cs typeface="Times New Roman"/>
              </a:rPr>
              <a:t>1671, a </a:t>
            </a:r>
            <a:r>
              <a:rPr lang="en-IN" sz="2400" spc="-5" dirty="0" smtClean="0">
                <a:cs typeface="Times New Roman"/>
              </a:rPr>
              <a:t>German mathematics, Gottfried Leibniz modified the Pascal calculator and </a:t>
            </a:r>
            <a:r>
              <a:rPr lang="en-IN" sz="2400" dirty="0" smtClean="0">
                <a:cs typeface="Times New Roman"/>
              </a:rPr>
              <a:t>he  </a:t>
            </a:r>
            <a:r>
              <a:rPr lang="en-IN" sz="2400" spc="-5" dirty="0" smtClean="0">
                <a:cs typeface="Times New Roman"/>
              </a:rPr>
              <a:t>developed </a:t>
            </a:r>
            <a:r>
              <a:rPr lang="en-IN" sz="2400" dirty="0" smtClean="0">
                <a:cs typeface="Times New Roman"/>
              </a:rPr>
              <a:t>a </a:t>
            </a:r>
            <a:r>
              <a:rPr lang="en-IN" sz="2400" spc="-5" dirty="0" smtClean="0">
                <a:cs typeface="Times New Roman"/>
              </a:rPr>
              <a:t>machine which could perform various calculation based </a:t>
            </a:r>
            <a:r>
              <a:rPr lang="en-IN" sz="2400" dirty="0" smtClean="0">
                <a:cs typeface="Times New Roman"/>
              </a:rPr>
              <a:t>on </a:t>
            </a:r>
            <a:r>
              <a:rPr lang="en-IN" sz="2400" spc="-5" dirty="0" smtClean="0">
                <a:cs typeface="Times New Roman"/>
              </a:rPr>
              <a:t>multiplication and division  as well.</a:t>
            </a:r>
            <a:endParaRPr lang="en-IN" sz="2400" dirty="0" smtClean="0">
              <a:cs typeface="Times New Roman"/>
            </a:endParaRPr>
          </a:p>
          <a:p>
            <a:pPr>
              <a:lnSpc>
                <a:spcPct val="150000"/>
              </a:lnSpc>
              <a:spcBef>
                <a:spcPts val="20"/>
              </a:spcBef>
            </a:pPr>
            <a:endParaRPr lang="en-IN" dirty="0" smtClean="0"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3429000"/>
            <a:ext cx="50292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5486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DIFFERENCE ENGINE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  <a:effectLst/>
              </a:rPr>
              <a:t>In 1822, Charles Babbage proposed a machine to perform a differential equations, called Difference Engine</a:t>
            </a:r>
            <a:r>
              <a:rPr lang="en-US" sz="2800" b="0" dirty="0" smtClean="0">
                <a:solidFill>
                  <a:schemeClr val="tx1"/>
                </a:solidFill>
              </a:rPr>
              <a:t>. </a:t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  <a:effectLst/>
              </a:rPr>
              <a:t>Who is also known as father of Computer.</a:t>
            </a:r>
            <a:br>
              <a:rPr lang="en-US" sz="2400" b="0" dirty="0" smtClean="0">
                <a:solidFill>
                  <a:schemeClr val="tx1"/>
                </a:solidFill>
                <a:effectLst/>
              </a:rPr>
            </a:br>
            <a:r>
              <a:rPr lang="en-US" sz="24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effectLst/>
              </a:rPr>
            </a:br>
            <a:r>
              <a:rPr lang="en-US" sz="24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effectLst/>
              </a:rPr>
            </a:br>
            <a:r>
              <a:rPr lang="en-US" sz="24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effectLst/>
              </a:rPr>
            </a:br>
            <a:r>
              <a:rPr lang="en-US" sz="24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effectLst/>
              </a:rPr>
            </a:br>
            <a:r>
              <a:rPr lang="en-US" sz="24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effectLst/>
              </a:rPr>
            </a:br>
            <a:endParaRPr lang="en-US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C:\Users\us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429000"/>
            <a:ext cx="39624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5334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100" dirty="0" smtClean="0">
                <a:solidFill>
                  <a:srgbClr val="FF0000"/>
                </a:solidFill>
              </a:rPr>
              <a:t>ANALYTICAL ENGINE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200" b="0" spc="220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>Charles </a:t>
            </a:r>
            <a:r>
              <a:rPr lang="en-US" sz="2200" b="0" spc="-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>Babbage also invented the first general</a:t>
            </a:r>
            <a:r>
              <a:rPr lang="en-US" sz="2200" b="0" spc="-280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> </a:t>
            </a:r>
            <a:r>
              <a:rPr lang="en-US" sz="2200" b="0" spc="-254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>purpose  </a:t>
            </a:r>
            <a:r>
              <a:rPr lang="en-US" sz="2200" b="0" spc="-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>computer known as the Analytical</a:t>
            </a:r>
            <a:r>
              <a:rPr lang="en-US" sz="2200" b="0" spc="-4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> </a:t>
            </a:r>
            <a:r>
              <a:rPr lang="en-US" sz="2200" b="0" spc="-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>Engine.</a:t>
            </a:r>
            <a:br>
              <a:rPr lang="en-US" sz="2200" b="0" spc="-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</a:br>
            <a:r>
              <a:rPr lang="en-US" sz="2200" b="0" spc="590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>It</a:t>
            </a:r>
            <a:r>
              <a:rPr lang="en-US" sz="2200" b="0" spc="-8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> </a:t>
            </a:r>
            <a:r>
              <a:rPr lang="en-US" sz="2200" b="0" spc="-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>had the basic element of modern computer </a:t>
            </a:r>
            <a:r>
              <a:rPr lang="en-US" sz="2200" b="0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>: </a:t>
            </a:r>
            <a:r>
              <a:rPr lang="en-US" sz="2200" b="0" spc="-29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>Input,  </a:t>
            </a:r>
            <a:r>
              <a:rPr lang="en-US" sz="2200" b="0" spc="-10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>Output, </a:t>
            </a:r>
            <a:r>
              <a:rPr lang="en-US" sz="2200" b="0" spc="-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>Memory</a:t>
            </a:r>
            <a:r>
              <a:rPr lang="en-US" sz="2200" b="0" spc="-10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> </a:t>
            </a:r>
            <a:r>
              <a:rPr lang="en-US" sz="2200" b="0" spc="-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>devices.</a:t>
            </a:r>
            <a:br>
              <a:rPr lang="en-US" sz="2200" b="0" spc="-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</a:br>
            <a:r>
              <a:rPr lang="en-US" sz="2200" b="0" spc="-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/>
            </a:r>
            <a:br>
              <a:rPr lang="en-US" sz="2200" b="0" spc="-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</a:br>
            <a:r>
              <a:rPr lang="en-US" sz="2200" b="0" spc="-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/>
            </a:r>
            <a:br>
              <a:rPr lang="en-US" sz="2200" b="0" spc="-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</a:br>
            <a:r>
              <a:rPr lang="en-US" sz="2200" b="0" spc="-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/>
            </a:r>
            <a:br>
              <a:rPr lang="en-US" sz="2200" b="0" spc="-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</a:br>
            <a:r>
              <a:rPr lang="en-US" sz="2200" b="0" spc="-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/>
            </a:r>
            <a:br>
              <a:rPr lang="en-US" sz="2200" b="0" spc="-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</a:br>
            <a:r>
              <a:rPr lang="en-US" sz="2200" b="0" spc="-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  <a:t/>
            </a:r>
            <a:br>
              <a:rPr lang="en-US" sz="2200" b="0" spc="-5" dirty="0" smtClean="0">
                <a:solidFill>
                  <a:schemeClr val="tx1"/>
                </a:solidFill>
                <a:effectLst/>
                <a:latin typeface="Constantia"/>
                <a:cs typeface="Constantia"/>
              </a:rPr>
            </a:br>
            <a:endParaRPr lang="en-US" sz="22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object 5"/>
          <p:cNvSpPr>
            <a:spLocks noGrp="1"/>
          </p:cNvSpPr>
          <p:nvPr>
            <p:ph idx="1"/>
          </p:nvPr>
        </p:nvSpPr>
        <p:spPr>
          <a:xfrm>
            <a:off x="1981200" y="3048000"/>
            <a:ext cx="52578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183880" cy="1752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HOLLERITH’S  TABULATOR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200" b="0" dirty="0" smtClean="0">
                <a:solidFill>
                  <a:schemeClr val="tx1"/>
                </a:solidFill>
              </a:rPr>
              <a:t>In 1889, Hermann Hollerith invented a machine called Hollerith’s tabulator.</a:t>
            </a:r>
            <a:br>
              <a:rPr lang="en-US" sz="2200" b="0" dirty="0" smtClean="0">
                <a:solidFill>
                  <a:schemeClr val="tx1"/>
                </a:solidFill>
              </a:rPr>
            </a:br>
            <a:r>
              <a:rPr lang="en-US" sz="2200" b="0" dirty="0" smtClean="0">
                <a:solidFill>
                  <a:schemeClr val="tx1"/>
                </a:solidFill>
                <a:effectLst/>
              </a:rPr>
              <a:t>His method used cards to store the data, which fed into the machine to obtain results.</a:t>
            </a:r>
            <a:endParaRPr lang="en-US" sz="22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C:\Users\user\Desktop\download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19400"/>
            <a:ext cx="57150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533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effectLst/>
              </a:rPr>
              <a:t>ENIAC</a:t>
            </a:r>
            <a:br>
              <a:rPr lang="en-US" dirty="0" smtClean="0">
                <a:solidFill>
                  <a:srgbClr val="FF0000"/>
                </a:solidFill>
                <a:effectLst/>
              </a:rPr>
            </a:br>
            <a:r>
              <a:rPr lang="en-US" sz="2700" b="0" dirty="0" smtClean="0">
                <a:solidFill>
                  <a:schemeClr val="tx1"/>
                </a:solidFill>
                <a:effectLst/>
              </a:rPr>
              <a:t>Electronic Numeric Integrator and Calculator was designed in 1984.</a:t>
            </a:r>
            <a:br>
              <a:rPr lang="en-US" sz="2700" b="0" dirty="0" smtClean="0">
                <a:solidFill>
                  <a:schemeClr val="tx1"/>
                </a:solidFill>
                <a:effectLst/>
              </a:rPr>
            </a:br>
            <a:r>
              <a:rPr lang="en-US" sz="2700" b="0" dirty="0" smtClean="0">
                <a:solidFill>
                  <a:schemeClr val="tx1"/>
                </a:solidFill>
                <a:effectLst/>
              </a:rPr>
              <a:t>It was the first general purpose electronic computer  which includes Large scale integration but has no internal memory.</a:t>
            </a:r>
            <a:br>
              <a:rPr lang="en-US" sz="2700" b="0" dirty="0" smtClean="0">
                <a:solidFill>
                  <a:schemeClr val="tx1"/>
                </a:solidFill>
                <a:effectLst/>
              </a:rPr>
            </a:br>
            <a:r>
              <a:rPr lang="en-US" sz="27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700" b="0" dirty="0" smtClean="0">
                <a:solidFill>
                  <a:schemeClr val="tx1"/>
                </a:solidFill>
                <a:effectLst/>
              </a:rPr>
            </a:br>
            <a:r>
              <a:rPr lang="en-US" sz="27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700" b="0" dirty="0" smtClean="0">
                <a:solidFill>
                  <a:schemeClr val="tx1"/>
                </a:solidFill>
                <a:effectLst/>
              </a:rPr>
            </a:br>
            <a:r>
              <a:rPr lang="en-US" sz="27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700" b="0" dirty="0" smtClean="0">
                <a:solidFill>
                  <a:schemeClr val="tx1"/>
                </a:solidFill>
                <a:effectLst/>
              </a:rPr>
            </a:br>
            <a:r>
              <a:rPr lang="en-US" sz="27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700" b="0" dirty="0" smtClean="0">
                <a:solidFill>
                  <a:schemeClr val="tx1"/>
                </a:solidFill>
                <a:effectLst/>
              </a:rPr>
            </a:br>
            <a:r>
              <a:rPr lang="en-US" sz="27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700" b="0" dirty="0" smtClean="0">
                <a:solidFill>
                  <a:schemeClr val="tx1"/>
                </a:solidFill>
                <a:effectLst/>
              </a:rPr>
            </a:br>
            <a:r>
              <a:rPr lang="en-US" sz="27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700" b="0" dirty="0" smtClean="0">
                <a:solidFill>
                  <a:schemeClr val="tx1"/>
                </a:solidFill>
                <a:effectLst/>
              </a:rPr>
            </a:br>
            <a:r>
              <a:rPr lang="en-US" sz="27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700" b="0" dirty="0" smtClean="0">
                <a:solidFill>
                  <a:schemeClr val="tx1"/>
                </a:solidFill>
                <a:effectLst/>
              </a:rPr>
            </a:br>
            <a:r>
              <a:rPr lang="en-US" sz="27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700" b="0" dirty="0" smtClean="0">
                <a:solidFill>
                  <a:schemeClr val="tx1"/>
                </a:solidFill>
                <a:effectLst/>
              </a:rPr>
            </a:br>
            <a:endParaRPr lang="en-US" sz="27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C:\Users\user\Desktop\ENIA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95600"/>
            <a:ext cx="7502652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EDVAC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183880" cy="1828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Electronic Discrete Variable Automatic Computer introduced by </a:t>
            </a:r>
            <a:r>
              <a:rPr lang="en-US" sz="2000" dirty="0" err="1" smtClean="0"/>
              <a:t>Jhon</a:t>
            </a:r>
            <a:r>
              <a:rPr lang="en-US" sz="2000" dirty="0" smtClean="0"/>
              <a:t> Von </a:t>
            </a:r>
            <a:r>
              <a:rPr lang="en-US" sz="2000" dirty="0" err="1" smtClean="0"/>
              <a:t>Nuemann</a:t>
            </a:r>
            <a:r>
              <a:rPr lang="en-US" sz="2000" dirty="0" smtClean="0"/>
              <a:t>, that is used to store both program and data in the main memory of the computer. </a:t>
            </a:r>
          </a:p>
          <a:p>
            <a:pPr algn="just">
              <a:lnSpc>
                <a:spcPct val="150000"/>
              </a:lnSpc>
            </a:pP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00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83880" cy="7620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UNIVAC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15240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It is the first digital computer developed in 1951.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It marked the arrival of digital computers business and scientific applications.</a:t>
            </a:r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743200"/>
            <a:ext cx="3886200" cy="277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83880" cy="685800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Generations of Computers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0"/>
            <a:ext cx="8183880" cy="3118104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		According to the type of “processor” installed in a machine, there are five generations of computer.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200" y="2971800"/>
            <a:ext cx="746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4572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First generations (1940-1956)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12480" cy="5334000"/>
          </a:xfrm>
        </p:spPr>
        <p:txBody>
          <a:bodyPr>
            <a:normAutofit fontScale="70000" lnSpcReduction="20000"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buNone/>
            </a:pPr>
            <a:r>
              <a:rPr lang="en-IN" b="1" spc="-10" dirty="0" smtClean="0">
                <a:latin typeface="Times New Roman" pitchFamily="18" charset="0"/>
                <a:cs typeface="Times New Roman" pitchFamily="18" charset="0"/>
              </a:rPr>
              <a:t>TECHNOLOGY:  </a:t>
            </a:r>
            <a:r>
              <a:rPr lang="en-IN" spc="-10" dirty="0" smtClean="0">
                <a:latin typeface="Times New Roman" pitchFamily="18" charset="0"/>
                <a:cs typeface="Times New Roman" pitchFamily="18" charset="0"/>
              </a:rPr>
              <a:t>Vacuum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Tubes or</a:t>
            </a:r>
            <a:r>
              <a:rPr lang="en-IN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pc="-10" dirty="0" smtClean="0">
                <a:latin typeface="Times New Roman" pitchFamily="18" charset="0"/>
                <a:cs typeface="Times New Roman" pitchFamily="18" charset="0"/>
              </a:rPr>
              <a:t>Valves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  <a:buNone/>
            </a:pPr>
            <a:r>
              <a:rPr lang="en-IN" sz="3200" b="1" spc="-5" dirty="0" smtClean="0">
                <a:latin typeface="Times New Roman" pitchFamily="18" charset="0"/>
                <a:cs typeface="Times New Roman" pitchFamily="18" charset="0"/>
              </a:rPr>
              <a:t>CHARACTERISTICS: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IN" spc="5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vacuum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tube</a:t>
            </a:r>
            <a:r>
              <a:rPr lang="en-IN" spc="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technology</a:t>
            </a: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IN" spc="5" dirty="0" smtClean="0">
                <a:latin typeface="Times New Roman" pitchFamily="18" charset="0"/>
                <a:cs typeface="Times New Roman" pitchFamily="18" charset="0"/>
              </a:rPr>
              <a:t>huge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IN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size</a:t>
            </a: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IN" spc="5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generate a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lot of</a:t>
            </a:r>
            <a:r>
              <a:rPr lang="en-IN" spc="2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heat and uses machine </a:t>
            </a:r>
          </a:p>
          <a:p>
            <a:pPr marL="12700">
              <a:lnSpc>
                <a:spcPct val="100000"/>
              </a:lnSpc>
              <a:spcBef>
                <a:spcPts val="1019"/>
              </a:spcBef>
              <a:buNone/>
            </a:pP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Language.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pc="-10" dirty="0" smtClean="0">
                <a:latin typeface="Times New Roman" pitchFamily="18" charset="0"/>
                <a:cs typeface="Times New Roman" pitchFamily="18" charset="0"/>
              </a:rPr>
              <a:t>were slow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and often</a:t>
            </a:r>
            <a:r>
              <a:rPr lang="en-IN" spc="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unreliable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(5)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had limited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internal storage</a:t>
            </a:r>
            <a:r>
              <a:rPr lang="en-IN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capacity</a:t>
            </a: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(6) Input and output modes are </a:t>
            </a:r>
            <a:r>
              <a:rPr lang="en-IN" spc="-10" dirty="0" smtClean="0">
                <a:latin typeface="Times New Roman" pitchFamily="18" charset="0"/>
                <a:cs typeface="Times New Roman" pitchFamily="18" charset="0"/>
              </a:rPr>
              <a:t>punched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cards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IN" spc="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printouts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(7)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IN" spc="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pc="-10" dirty="0" smtClean="0">
                <a:latin typeface="Times New Roman" pitchFamily="18" charset="0"/>
                <a:cs typeface="Times New Roman" pitchFamily="18" charset="0"/>
              </a:rPr>
              <a:t>expensive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None/>
            </a:pPr>
            <a:r>
              <a:rPr lang="en-IN" b="1" spc="-10" dirty="0" smtClean="0">
                <a:latin typeface="Times New Roman" pitchFamily="18" charset="0"/>
                <a:cs typeface="Times New Roman" pitchFamily="18" charset="0"/>
              </a:rPr>
              <a:t>Examples: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IN" spc="-20" dirty="0" smtClean="0">
                <a:latin typeface="Times New Roman" pitchFamily="18" charset="0"/>
                <a:cs typeface="Times New Roman" pitchFamily="18" charset="0"/>
              </a:rPr>
              <a:t>ENIAC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Electronic Numerical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Integrator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IN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Computer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IN" spc="-65" dirty="0" smtClean="0">
                <a:latin typeface="Times New Roman" pitchFamily="18" charset="0"/>
                <a:cs typeface="Times New Roman" pitchFamily="18" charset="0"/>
              </a:rPr>
              <a:t>EDVAC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Electronic Discrete </a:t>
            </a:r>
            <a:r>
              <a:rPr lang="en-IN" spc="-20" dirty="0" smtClean="0">
                <a:latin typeface="Times New Roman" pitchFamily="18" charset="0"/>
                <a:cs typeface="Times New Roman" pitchFamily="18" charset="0"/>
              </a:rPr>
              <a:t>Variable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Automatic</a:t>
            </a:r>
            <a:r>
              <a:rPr lang="en-IN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Computer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IN" spc="-15" dirty="0" smtClean="0">
                <a:latin typeface="Times New Roman" pitchFamily="18" charset="0"/>
                <a:cs typeface="Times New Roman" pitchFamily="18" charset="0"/>
              </a:rPr>
              <a:t>EDSAC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Electronic </a:t>
            </a:r>
            <a:r>
              <a:rPr lang="en-IN" spc="-10" dirty="0" smtClean="0">
                <a:latin typeface="Times New Roman" pitchFamily="18" charset="0"/>
                <a:cs typeface="Times New Roman" pitchFamily="18" charset="0"/>
              </a:rPr>
              <a:t>Delay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Storage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Automatic</a:t>
            </a:r>
            <a:r>
              <a:rPr lang="en-IN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pc="-5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endParaRPr lang="en-IN" dirty="0">
              <a:latin typeface="Garamond"/>
              <a:cs typeface="Garamond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F:\vaccu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685800"/>
            <a:ext cx="2176462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COMPUTER BASICS</a:t>
            </a:r>
            <a:endParaRPr lang="en-IN" dirty="0"/>
          </a:p>
        </p:txBody>
      </p:sp>
      <p:pic>
        <p:nvPicPr>
          <p:cNvPr id="4" name="Content Placeholder 9"/>
          <p:cNvPicPr>
            <a:picLocks/>
          </p:cNvPicPr>
          <p:nvPr/>
        </p:nvPicPr>
        <p:blipFill>
          <a:blip r:embed="rId2" cstate="print"/>
          <a:srcRect l="63158" t="29736" r="4334" b="28964"/>
          <a:stretch>
            <a:fillRect/>
          </a:stretch>
        </p:blipFill>
        <p:spPr bwMode="auto">
          <a:xfrm>
            <a:off x="3352800" y="3733800"/>
            <a:ext cx="4800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5334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Second generations (1956-1963)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83880" cy="5105400"/>
          </a:xfrm>
        </p:spPr>
        <p:txBody>
          <a:bodyPr>
            <a:normAutofit fontScale="92500" lnSpcReduction="20000"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  <a:buNone/>
            </a:pPr>
            <a:r>
              <a:rPr lang="en-IN" sz="2000" b="1" spc="-15" dirty="0" smtClean="0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IN" sz="20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Transistors</a:t>
            </a:r>
          </a:p>
          <a:p>
            <a:pPr marL="12700">
              <a:lnSpc>
                <a:spcPct val="100000"/>
              </a:lnSpc>
              <a:spcBef>
                <a:spcPts val="905"/>
              </a:spcBef>
              <a:buNone/>
            </a:pPr>
            <a:r>
              <a:rPr lang="en-IN" sz="2000" b="1" spc="-5" dirty="0" smtClean="0">
                <a:latin typeface="Times New Roman" pitchFamily="18" charset="0"/>
                <a:cs typeface="Times New Roman" pitchFamily="18" charset="0"/>
              </a:rPr>
              <a:t>Characteristics: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354965" algn="l"/>
              </a:tabLst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1.	They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used transistor</a:t>
            </a:r>
            <a:r>
              <a:rPr lang="en-IN" sz="20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technology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354965" algn="l"/>
              </a:tabLst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2.	They generate lesser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amount of</a:t>
            </a:r>
            <a:r>
              <a:rPr lang="en-IN" sz="2000" spc="1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heat    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354965" algn="l"/>
              </a:tabLst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3.	They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smaller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first generation</a:t>
            </a:r>
            <a:r>
              <a:rPr lang="en-IN" sz="2000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computer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354965" algn="l"/>
              </a:tabLst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4.	Instructions are coded in assembly</a:t>
            </a:r>
            <a:r>
              <a:rPr lang="en-IN" sz="2000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language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354965" algn="l"/>
              </a:tabLst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5.	Instructions are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written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 high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IN" sz="2000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language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354965" algn="l"/>
              </a:tabLst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6.	They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less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expensive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IN" sz="20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buy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354965" algn="l"/>
              </a:tabLst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7.	</a:t>
            </a:r>
            <a:r>
              <a:rPr lang="en-IN" sz="2000" spc="5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consume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lesser</a:t>
            </a:r>
            <a:r>
              <a:rPr lang="en-IN" sz="20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power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354965" algn="l"/>
              </a:tabLst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8.	They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had limited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external</a:t>
            </a:r>
            <a:r>
              <a:rPr lang="en-IN" sz="20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storage</a:t>
            </a:r>
          </a:p>
          <a:p>
            <a:pPr marL="12700">
              <a:lnSpc>
                <a:spcPct val="100000"/>
              </a:lnSpc>
              <a:spcBef>
                <a:spcPts val="905"/>
              </a:spcBef>
              <a:tabLst>
                <a:tab pos="354965" algn="l"/>
              </a:tabLst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9.	They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used magnetic tapes and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disk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storage</a:t>
            </a:r>
            <a:r>
              <a:rPr lang="en-IN" sz="20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devices</a:t>
            </a:r>
          </a:p>
          <a:p>
            <a:pPr marL="12700">
              <a:lnSpc>
                <a:spcPct val="100000"/>
              </a:lnSpc>
              <a:spcBef>
                <a:spcPts val="905"/>
              </a:spcBef>
              <a:buNone/>
              <a:tabLst>
                <a:tab pos="354965" algn="l"/>
              </a:tabLst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180"/>
              </a:spcBef>
              <a:buNone/>
            </a:pPr>
            <a:r>
              <a:rPr lang="en-IN" sz="2000" spc="-15" dirty="0" smtClean="0">
                <a:latin typeface="Garamond"/>
                <a:cs typeface="Garamond"/>
              </a:rPr>
              <a:t>ATLAS </a:t>
            </a:r>
            <a:r>
              <a:rPr lang="en-IN" sz="2000" spc="-5" dirty="0" smtClean="0">
                <a:latin typeface="Garamond"/>
                <a:cs typeface="Garamond"/>
              </a:rPr>
              <a:t>and </a:t>
            </a:r>
            <a:r>
              <a:rPr lang="en-IN" sz="2000" spc="-30" dirty="0" smtClean="0">
                <a:latin typeface="Garamond"/>
                <a:cs typeface="Garamond"/>
              </a:rPr>
              <a:t>IBM’s </a:t>
            </a:r>
            <a:r>
              <a:rPr lang="en-IN" sz="2000" spc="-5" dirty="0" smtClean="0">
                <a:latin typeface="Garamond"/>
                <a:cs typeface="Garamond"/>
              </a:rPr>
              <a:t>1401, 1790,704, 709 and 7094; </a:t>
            </a:r>
            <a:r>
              <a:rPr lang="en-IN" sz="2000" spc="-45" dirty="0" smtClean="0">
                <a:latin typeface="Garamond"/>
                <a:cs typeface="Garamond"/>
              </a:rPr>
              <a:t>UNIVAC </a:t>
            </a:r>
            <a:r>
              <a:rPr lang="en-IN" sz="2000" spc="-5" dirty="0" smtClean="0">
                <a:latin typeface="Garamond"/>
                <a:cs typeface="Garamond"/>
              </a:rPr>
              <a:t>1004</a:t>
            </a:r>
            <a:r>
              <a:rPr lang="en-IN" sz="2000" spc="335" dirty="0" smtClean="0">
                <a:latin typeface="Garamond"/>
                <a:cs typeface="Garamond"/>
              </a:rPr>
              <a:t> </a:t>
            </a:r>
            <a:r>
              <a:rPr lang="en-IN" sz="2000" spc="-5" dirty="0" smtClean="0">
                <a:latin typeface="Garamond"/>
                <a:cs typeface="Garamond"/>
              </a:rPr>
              <a:t>and</a:t>
            </a:r>
            <a:endParaRPr lang="en-IN" sz="2000" dirty="0" smtClean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None/>
            </a:pPr>
            <a:r>
              <a:rPr lang="en-IN" sz="2000" spc="-5" dirty="0" smtClean="0">
                <a:latin typeface="Garamond"/>
                <a:cs typeface="Garamond"/>
              </a:rPr>
              <a:t>CDC</a:t>
            </a:r>
            <a:r>
              <a:rPr lang="en-IN" sz="2000" spc="-15" dirty="0" smtClean="0">
                <a:latin typeface="Garamond"/>
                <a:cs typeface="Garamond"/>
              </a:rPr>
              <a:t> </a:t>
            </a:r>
            <a:r>
              <a:rPr lang="en-IN" sz="2000" spc="-5" dirty="0" smtClean="0">
                <a:latin typeface="Garamond"/>
                <a:cs typeface="Garamond"/>
              </a:rPr>
              <a:t>160</a:t>
            </a:r>
            <a:endParaRPr lang="en-IN" sz="2000" dirty="0" smtClean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  <a:buNone/>
              <a:tabLst>
                <a:tab pos="354965" algn="l"/>
              </a:tabLst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  <a:tabLst>
                <a:tab pos="354965" algn="l"/>
              </a:tabLst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F:\transistor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219200"/>
            <a:ext cx="2209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6096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Third generations (1964-Early 1970’s)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83880" cy="5486400"/>
          </a:xfrm>
        </p:spPr>
        <p:txBody>
          <a:bodyPr>
            <a:noAutofit/>
          </a:bodyPr>
          <a:lstStyle/>
          <a:p>
            <a:pPr marL="12700" marR="175768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en-IN" sz="2200" b="1" spc="-5" dirty="0" smtClean="0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Integrated circuit 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(IC) </a:t>
            </a:r>
          </a:p>
          <a:p>
            <a:pPr marL="12700" marR="175768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en-IN" sz="22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Characteristics:</a:t>
            </a:r>
          </a:p>
          <a:p>
            <a:pPr marL="12700" algn="just">
              <a:lnSpc>
                <a:spcPct val="120000"/>
              </a:lnSpc>
              <a:spcBef>
                <a:spcPts val="840"/>
              </a:spcBef>
              <a:tabLst>
                <a:tab pos="354965" algn="l"/>
              </a:tabLst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en-IN" sz="2200" spc="5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use integrated 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circuit</a:t>
            </a:r>
            <a:r>
              <a:rPr lang="en-IN" sz="22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technology</a:t>
            </a:r>
          </a:p>
          <a:p>
            <a:pPr marL="12700" algn="just">
              <a:lnSpc>
                <a:spcPct val="120000"/>
              </a:lnSpc>
              <a:spcBef>
                <a:spcPts val="840"/>
              </a:spcBef>
              <a:tabLst>
                <a:tab pos="354965" algn="l"/>
              </a:tabLst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en-IN" sz="2200" spc="5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generate lesser amount 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IN" sz="2200" spc="1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heat</a:t>
            </a:r>
          </a:p>
          <a:p>
            <a:pPr marL="12700" algn="just">
              <a:lnSpc>
                <a:spcPct val="120000"/>
              </a:lnSpc>
              <a:spcBef>
                <a:spcPts val="840"/>
              </a:spcBef>
              <a:tabLst>
                <a:tab pos="354965" algn="l"/>
              </a:tabLst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en-IN" sz="2200" spc="5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smaller in size than earlier</a:t>
            </a:r>
            <a:r>
              <a:rPr lang="en-IN" sz="2200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generations</a:t>
            </a:r>
          </a:p>
          <a:p>
            <a:pPr marL="12700" algn="just">
              <a:lnSpc>
                <a:spcPct val="120000"/>
              </a:lnSpc>
              <a:spcBef>
                <a:spcPts val="840"/>
              </a:spcBef>
              <a:tabLst>
                <a:tab pos="354965" algn="l"/>
              </a:tabLst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en-IN" sz="2200" spc="5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input and 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modes 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are keyboard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IN" sz="2200" spc="-10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monitor</a:t>
            </a:r>
          </a:p>
          <a:p>
            <a:pPr marL="12700" algn="just">
              <a:lnSpc>
                <a:spcPct val="120000"/>
              </a:lnSpc>
              <a:spcBef>
                <a:spcPts val="840"/>
              </a:spcBef>
              <a:tabLst>
                <a:tab pos="354965" algn="l"/>
              </a:tabLst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5.	</a:t>
            </a:r>
            <a:r>
              <a:rPr lang="en-IN" sz="2200" spc="5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faster and more</a:t>
            </a:r>
            <a:r>
              <a:rPr lang="en-IN" sz="22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reliable</a:t>
            </a:r>
          </a:p>
          <a:p>
            <a:pPr marL="12700" algn="just">
              <a:lnSpc>
                <a:spcPct val="120000"/>
              </a:lnSpc>
              <a:spcBef>
                <a:spcPts val="840"/>
              </a:spcBef>
              <a:tabLst>
                <a:tab pos="354965" algn="l"/>
              </a:tabLst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6.	</a:t>
            </a:r>
            <a:r>
              <a:rPr lang="en-IN" sz="2200" spc="5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consume lesser</a:t>
            </a:r>
            <a:r>
              <a:rPr lang="en-IN" sz="22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spc="-10" dirty="0" smtClean="0">
                <a:latin typeface="Times New Roman" pitchFamily="18" charset="0"/>
                <a:cs typeface="Times New Roman" pitchFamily="18" charset="0"/>
              </a:rPr>
              <a:t>power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20000"/>
              </a:lnSpc>
              <a:spcBef>
                <a:spcPts val="840"/>
              </a:spcBef>
              <a:tabLst>
                <a:tab pos="354965" algn="l"/>
              </a:tabLst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7.	</a:t>
            </a:r>
            <a:r>
              <a:rPr lang="en-IN" sz="2200" spc="5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are cheaper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IN" sz="22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spc="-5" dirty="0" smtClean="0">
                <a:latin typeface="Times New Roman" pitchFamily="18" charset="0"/>
                <a:cs typeface="Times New Roman" pitchFamily="18" charset="0"/>
              </a:rPr>
              <a:t>buy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20000"/>
              </a:lnSpc>
              <a:spcBef>
                <a:spcPts val="840"/>
              </a:spcBef>
              <a:buNone/>
              <a:tabLst>
                <a:tab pos="354965" algn="l"/>
              </a:tabLst>
            </a:pP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700" algn="just">
              <a:lnSpc>
                <a:spcPct val="120000"/>
              </a:lnSpc>
              <a:spcBef>
                <a:spcPts val="840"/>
              </a:spcBef>
              <a:buNone/>
              <a:tabLst>
                <a:tab pos="354965" algn="l"/>
              </a:tabLst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PDP-8, IBM 1401 and IBM 7090.</a:t>
            </a:r>
          </a:p>
        </p:txBody>
      </p:sp>
      <p:sp>
        <p:nvSpPr>
          <p:cNvPr id="4" name="object 8"/>
          <p:cNvSpPr/>
          <p:nvPr/>
        </p:nvSpPr>
        <p:spPr>
          <a:xfrm>
            <a:off x="5715000" y="4191000"/>
            <a:ext cx="2819400" cy="1926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6858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Fourth </a:t>
            </a:r>
            <a:r>
              <a:rPr lang="en-IN" dirty="0" smtClean="0">
                <a:solidFill>
                  <a:srgbClr val="FF0000"/>
                </a:solidFill>
                <a:effectLst/>
              </a:rPr>
              <a:t>generations</a:t>
            </a:r>
            <a:r>
              <a:rPr lang="en-IN" dirty="0" smtClean="0">
                <a:solidFill>
                  <a:srgbClr val="FF0000"/>
                </a:solidFill>
              </a:rPr>
              <a:t> (Early 1970’s to Till date)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83880" cy="5334000"/>
          </a:xfrm>
        </p:spPr>
        <p:txBody>
          <a:bodyPr>
            <a:normAutofit fontScale="77500" lnSpcReduction="20000"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  <a:buNone/>
            </a:pPr>
            <a:r>
              <a:rPr lang="en-IN" b="1" spc="-5" dirty="0" smtClean="0">
                <a:latin typeface="Garamond"/>
                <a:cs typeface="Garamond"/>
              </a:rPr>
              <a:t>Technology </a:t>
            </a:r>
            <a:r>
              <a:rPr lang="en-IN" spc="-5" dirty="0" smtClean="0">
                <a:latin typeface="Garamond"/>
                <a:cs typeface="Garamond"/>
              </a:rPr>
              <a:t>:</a:t>
            </a:r>
            <a:r>
              <a:rPr lang="en-IN" spc="-15" dirty="0" smtClean="0">
                <a:latin typeface="Garamond"/>
                <a:cs typeface="Garamond"/>
              </a:rPr>
              <a:t> </a:t>
            </a:r>
            <a:r>
              <a:rPr lang="en-IN" spc="-5" dirty="0" smtClean="0">
                <a:latin typeface="Garamond"/>
                <a:cs typeface="Garamond"/>
              </a:rPr>
              <a:t>Microprocessors</a:t>
            </a:r>
            <a:endParaRPr lang="en-IN" dirty="0" smtClean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buNone/>
            </a:pPr>
            <a:r>
              <a:rPr lang="en-IN" b="1" dirty="0" smtClean="0">
                <a:latin typeface="Garamond"/>
                <a:cs typeface="Garamond"/>
              </a:rPr>
              <a:t>Characteristics </a:t>
            </a:r>
            <a:r>
              <a:rPr lang="en-IN" dirty="0" smtClean="0">
                <a:latin typeface="Garamond"/>
                <a:cs typeface="Garamond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54965" algn="l"/>
              </a:tabLst>
            </a:pPr>
            <a:r>
              <a:rPr lang="en-IN" dirty="0" smtClean="0">
                <a:latin typeface="Garamond"/>
                <a:cs typeface="Garamond"/>
              </a:rPr>
              <a:t>1.	</a:t>
            </a:r>
            <a:r>
              <a:rPr lang="en-IN" spc="5" dirty="0" smtClean="0">
                <a:latin typeface="Garamond"/>
                <a:cs typeface="Garamond"/>
              </a:rPr>
              <a:t>They </a:t>
            </a:r>
            <a:r>
              <a:rPr lang="en-IN" dirty="0" smtClean="0">
                <a:latin typeface="Garamond"/>
                <a:cs typeface="Garamond"/>
              </a:rPr>
              <a:t>use </a:t>
            </a:r>
            <a:r>
              <a:rPr lang="en-IN" spc="-5" dirty="0" smtClean="0">
                <a:latin typeface="Garamond"/>
                <a:cs typeface="Garamond"/>
              </a:rPr>
              <a:t>microchip/microprocessor </a:t>
            </a:r>
            <a:r>
              <a:rPr lang="en-IN" dirty="0" smtClean="0">
                <a:latin typeface="Garamond"/>
                <a:cs typeface="Garamond"/>
              </a:rPr>
              <a:t>technology</a:t>
            </a: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54965" algn="l"/>
              </a:tabLst>
            </a:pPr>
            <a:r>
              <a:rPr lang="en-IN" dirty="0" smtClean="0">
                <a:latin typeface="Garamond"/>
                <a:cs typeface="Garamond"/>
              </a:rPr>
              <a:t>2.	</a:t>
            </a:r>
            <a:r>
              <a:rPr lang="en-IN" spc="5" dirty="0" smtClean="0">
                <a:latin typeface="Garamond"/>
                <a:cs typeface="Garamond"/>
              </a:rPr>
              <a:t>They </a:t>
            </a:r>
            <a:r>
              <a:rPr lang="en-IN" dirty="0" smtClean="0">
                <a:latin typeface="Garamond"/>
                <a:cs typeface="Garamond"/>
              </a:rPr>
              <a:t>generate lesser amount </a:t>
            </a:r>
            <a:r>
              <a:rPr lang="en-IN" spc="-5" dirty="0" smtClean="0">
                <a:latin typeface="Garamond"/>
                <a:cs typeface="Garamond"/>
              </a:rPr>
              <a:t>of</a:t>
            </a:r>
            <a:r>
              <a:rPr lang="en-IN" spc="120" dirty="0" smtClean="0">
                <a:latin typeface="Garamond"/>
                <a:cs typeface="Garamond"/>
              </a:rPr>
              <a:t> </a:t>
            </a:r>
            <a:r>
              <a:rPr lang="en-IN" dirty="0" smtClean="0">
                <a:latin typeface="Garamond"/>
                <a:cs typeface="Garamond"/>
              </a:rPr>
              <a:t>heat</a:t>
            </a: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54965" algn="l"/>
              </a:tabLst>
            </a:pPr>
            <a:r>
              <a:rPr lang="en-IN" dirty="0" smtClean="0">
                <a:latin typeface="Garamond"/>
                <a:cs typeface="Garamond"/>
              </a:rPr>
              <a:t>3.	</a:t>
            </a:r>
            <a:r>
              <a:rPr lang="en-IN" spc="5" dirty="0" smtClean="0">
                <a:latin typeface="Garamond"/>
                <a:cs typeface="Garamond"/>
              </a:rPr>
              <a:t>They </a:t>
            </a:r>
            <a:r>
              <a:rPr lang="en-IN" spc="-5" dirty="0" smtClean="0">
                <a:latin typeface="Garamond"/>
                <a:cs typeface="Garamond"/>
              </a:rPr>
              <a:t>are </a:t>
            </a:r>
            <a:r>
              <a:rPr lang="en-IN" dirty="0" smtClean="0">
                <a:latin typeface="Garamond"/>
                <a:cs typeface="Garamond"/>
              </a:rPr>
              <a:t>smaller in</a:t>
            </a:r>
            <a:r>
              <a:rPr lang="en-IN" spc="-50" dirty="0" smtClean="0">
                <a:latin typeface="Garamond"/>
                <a:cs typeface="Garamond"/>
              </a:rPr>
              <a:t> </a:t>
            </a:r>
            <a:r>
              <a:rPr lang="en-IN" spc="-5" dirty="0" smtClean="0">
                <a:latin typeface="Garamond"/>
                <a:cs typeface="Garamond"/>
              </a:rPr>
              <a:t>size</a:t>
            </a:r>
            <a:endParaRPr lang="en-IN" dirty="0" smtClean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54965" algn="l"/>
              </a:tabLst>
            </a:pPr>
            <a:r>
              <a:rPr lang="en-IN" dirty="0" smtClean="0">
                <a:latin typeface="Garamond"/>
                <a:cs typeface="Garamond"/>
              </a:rPr>
              <a:t>4.	Instructions are coded in </a:t>
            </a:r>
            <a:r>
              <a:rPr lang="en-IN" spc="-5" dirty="0" smtClean="0">
                <a:latin typeface="Garamond"/>
                <a:cs typeface="Garamond"/>
              </a:rPr>
              <a:t>high level</a:t>
            </a:r>
            <a:r>
              <a:rPr lang="en-IN" spc="-60" dirty="0" smtClean="0">
                <a:latin typeface="Garamond"/>
                <a:cs typeface="Garamond"/>
              </a:rPr>
              <a:t> </a:t>
            </a:r>
            <a:r>
              <a:rPr lang="en-IN" dirty="0" smtClean="0">
                <a:latin typeface="Garamond"/>
                <a:cs typeface="Garamond"/>
              </a:rPr>
              <a:t>languages</a:t>
            </a:r>
          </a:p>
          <a:p>
            <a:pPr marL="12700">
              <a:lnSpc>
                <a:spcPct val="100000"/>
              </a:lnSpc>
              <a:spcBef>
                <a:spcPts val="844"/>
              </a:spcBef>
              <a:tabLst>
                <a:tab pos="354965" algn="l"/>
              </a:tabLst>
            </a:pPr>
            <a:r>
              <a:rPr lang="en-IN" dirty="0" smtClean="0">
                <a:latin typeface="Garamond"/>
                <a:cs typeface="Garamond"/>
              </a:rPr>
              <a:t>5.	</a:t>
            </a:r>
            <a:r>
              <a:rPr lang="en-IN" spc="5" dirty="0" smtClean="0">
                <a:latin typeface="Garamond"/>
                <a:cs typeface="Garamond"/>
              </a:rPr>
              <a:t>They </a:t>
            </a:r>
            <a:r>
              <a:rPr lang="en-IN" spc="-10" dirty="0" smtClean="0">
                <a:latin typeface="Garamond"/>
                <a:cs typeface="Garamond"/>
              </a:rPr>
              <a:t>have </a:t>
            </a:r>
            <a:r>
              <a:rPr lang="en-IN" dirty="0" smtClean="0">
                <a:latin typeface="Garamond"/>
                <a:cs typeface="Garamond"/>
              </a:rPr>
              <a:t>graphic user</a:t>
            </a:r>
            <a:r>
              <a:rPr lang="en-IN" spc="-40" dirty="0" smtClean="0">
                <a:latin typeface="Garamond"/>
                <a:cs typeface="Garamond"/>
              </a:rPr>
              <a:t> </a:t>
            </a:r>
            <a:r>
              <a:rPr lang="en-IN" dirty="0" smtClean="0">
                <a:latin typeface="Garamond"/>
                <a:cs typeface="Garamond"/>
              </a:rPr>
              <a:t>interface</a:t>
            </a: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54965" algn="l"/>
              </a:tabLst>
            </a:pPr>
            <a:r>
              <a:rPr lang="en-IN" dirty="0" smtClean="0">
                <a:latin typeface="Garamond"/>
                <a:cs typeface="Garamond"/>
              </a:rPr>
              <a:t>6.	</a:t>
            </a:r>
            <a:r>
              <a:rPr lang="en-IN" spc="5" dirty="0" smtClean="0">
                <a:latin typeface="Garamond"/>
                <a:cs typeface="Garamond"/>
              </a:rPr>
              <a:t>They </a:t>
            </a:r>
            <a:r>
              <a:rPr lang="en-IN" dirty="0" smtClean="0">
                <a:latin typeface="Garamond"/>
                <a:cs typeface="Garamond"/>
              </a:rPr>
              <a:t>come in </a:t>
            </a:r>
            <a:r>
              <a:rPr lang="en-IN" spc="-5" dirty="0" smtClean="0">
                <a:latin typeface="Garamond"/>
                <a:cs typeface="Garamond"/>
              </a:rPr>
              <a:t>various</a:t>
            </a:r>
            <a:r>
              <a:rPr lang="en-IN" spc="-50" dirty="0" smtClean="0">
                <a:latin typeface="Garamond"/>
                <a:cs typeface="Garamond"/>
              </a:rPr>
              <a:t> </a:t>
            </a:r>
            <a:r>
              <a:rPr lang="en-IN" spc="-5" dirty="0" smtClean="0">
                <a:latin typeface="Garamond"/>
                <a:cs typeface="Garamond"/>
              </a:rPr>
              <a:t>sizes</a:t>
            </a:r>
            <a:endParaRPr lang="en-IN" dirty="0" smtClean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54965" algn="l"/>
              </a:tabLst>
            </a:pPr>
            <a:r>
              <a:rPr lang="en-IN" dirty="0" smtClean="0">
                <a:latin typeface="Garamond"/>
                <a:cs typeface="Garamond"/>
              </a:rPr>
              <a:t>7.	</a:t>
            </a:r>
            <a:r>
              <a:rPr lang="en-IN" spc="5" dirty="0" smtClean="0">
                <a:latin typeface="Garamond"/>
                <a:cs typeface="Garamond"/>
              </a:rPr>
              <a:t>They </a:t>
            </a:r>
            <a:r>
              <a:rPr lang="en-IN" spc="-5" dirty="0" smtClean="0">
                <a:latin typeface="Garamond"/>
                <a:cs typeface="Garamond"/>
              </a:rPr>
              <a:t>are</a:t>
            </a:r>
            <a:r>
              <a:rPr lang="en-IN" spc="-30" dirty="0" smtClean="0">
                <a:latin typeface="Garamond"/>
                <a:cs typeface="Garamond"/>
              </a:rPr>
              <a:t> </a:t>
            </a:r>
            <a:r>
              <a:rPr lang="en-IN" dirty="0" smtClean="0">
                <a:latin typeface="Garamond"/>
                <a:cs typeface="Garamond"/>
              </a:rPr>
              <a:t>faster</a:t>
            </a: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99415" algn="l"/>
              </a:tabLst>
            </a:pPr>
            <a:r>
              <a:rPr lang="en-IN" dirty="0" smtClean="0">
                <a:latin typeface="Garamond"/>
                <a:cs typeface="Garamond"/>
              </a:rPr>
              <a:t>8.	They </a:t>
            </a:r>
            <a:r>
              <a:rPr lang="en-IN" spc="-5" dirty="0" smtClean="0">
                <a:latin typeface="Garamond"/>
                <a:cs typeface="Garamond"/>
              </a:rPr>
              <a:t>are </a:t>
            </a:r>
            <a:r>
              <a:rPr lang="en-IN" dirty="0" smtClean="0">
                <a:latin typeface="Garamond"/>
                <a:cs typeface="Garamond"/>
              </a:rPr>
              <a:t>more</a:t>
            </a:r>
            <a:r>
              <a:rPr lang="en-IN" spc="-30" dirty="0" smtClean="0">
                <a:latin typeface="Garamond"/>
                <a:cs typeface="Garamond"/>
              </a:rPr>
              <a:t> </a:t>
            </a:r>
            <a:r>
              <a:rPr lang="en-IN" dirty="0" smtClean="0">
                <a:latin typeface="Garamond"/>
                <a:cs typeface="Garamond"/>
              </a:rPr>
              <a:t>reliable</a:t>
            </a: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54965" algn="l"/>
              </a:tabLst>
            </a:pPr>
            <a:r>
              <a:rPr lang="en-IN" dirty="0" smtClean="0">
                <a:latin typeface="Garamond"/>
                <a:cs typeface="Garamond"/>
              </a:rPr>
              <a:t>9.	</a:t>
            </a:r>
            <a:r>
              <a:rPr lang="en-IN" spc="5" dirty="0" smtClean="0">
                <a:latin typeface="Garamond"/>
                <a:cs typeface="Garamond"/>
              </a:rPr>
              <a:t>They </a:t>
            </a:r>
            <a:r>
              <a:rPr lang="en-IN" dirty="0" smtClean="0">
                <a:latin typeface="Garamond"/>
                <a:cs typeface="Garamond"/>
              </a:rPr>
              <a:t>also </a:t>
            </a:r>
            <a:r>
              <a:rPr lang="en-IN" spc="-5" dirty="0" smtClean="0">
                <a:latin typeface="Garamond"/>
                <a:cs typeface="Garamond"/>
              </a:rPr>
              <a:t>cheaper </a:t>
            </a:r>
            <a:r>
              <a:rPr lang="en-IN" dirty="0" smtClean="0">
                <a:latin typeface="Garamond"/>
                <a:cs typeface="Garamond"/>
              </a:rPr>
              <a:t>to</a:t>
            </a:r>
            <a:r>
              <a:rPr lang="en-IN" spc="-55" dirty="0" smtClean="0">
                <a:latin typeface="Garamond"/>
                <a:cs typeface="Garamond"/>
              </a:rPr>
              <a:t> </a:t>
            </a:r>
            <a:r>
              <a:rPr lang="en-IN" spc="-5" dirty="0" smtClean="0">
                <a:latin typeface="Garamond"/>
                <a:cs typeface="Garamond"/>
              </a:rPr>
              <a:t>buy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None/>
              <a:tabLst>
                <a:tab pos="354965" algn="l"/>
              </a:tabLst>
            </a:pPr>
            <a:r>
              <a:rPr lang="en-IN" b="1" spc="-5" dirty="0" smtClean="0">
                <a:latin typeface="Garamond"/>
                <a:cs typeface="Garamond"/>
              </a:rPr>
              <a:t>Examples</a:t>
            </a:r>
            <a:r>
              <a:rPr lang="en-IN" spc="-5" dirty="0" smtClean="0">
                <a:latin typeface="Garamond"/>
                <a:cs typeface="Garamond"/>
              </a:rPr>
              <a:t> :   </a:t>
            </a:r>
            <a:r>
              <a:rPr lang="en-IN" dirty="0" smtClean="0">
                <a:latin typeface="Garamond"/>
                <a:cs typeface="Garamond"/>
              </a:rPr>
              <a:t>Desktops , Laptops, </a:t>
            </a:r>
            <a:r>
              <a:rPr lang="en-IN" spc="-25" dirty="0" smtClean="0">
                <a:latin typeface="Garamond"/>
                <a:cs typeface="Garamond"/>
              </a:rPr>
              <a:t>PDAs</a:t>
            </a:r>
            <a:r>
              <a:rPr lang="en-IN" dirty="0" smtClean="0">
                <a:latin typeface="Garamond"/>
                <a:cs typeface="Garamond"/>
              </a:rPr>
              <a:t>, </a:t>
            </a:r>
            <a:r>
              <a:rPr lang="en-IN" spc="-20" dirty="0" smtClean="0">
                <a:latin typeface="Garamond"/>
                <a:cs typeface="Garamond"/>
              </a:rPr>
              <a:t>Intel’s </a:t>
            </a:r>
            <a:r>
              <a:rPr lang="en-IN" spc="-5" dirty="0" smtClean="0">
                <a:latin typeface="Garamond"/>
                <a:cs typeface="Garamond"/>
              </a:rPr>
              <a:t>8080, 80286, 80386,</a:t>
            </a:r>
            <a:r>
              <a:rPr lang="en-IN" spc="110" dirty="0" smtClean="0">
                <a:latin typeface="Garamond"/>
                <a:cs typeface="Garamond"/>
              </a:rPr>
              <a:t> </a:t>
            </a:r>
            <a:r>
              <a:rPr lang="en-IN" spc="-5" dirty="0" smtClean="0">
                <a:latin typeface="Garamond"/>
                <a:cs typeface="Garamond"/>
              </a:rPr>
              <a:t>80486;</a:t>
            </a:r>
            <a:endParaRPr lang="en-IN" dirty="0" smtClean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  <a:buNone/>
              <a:tabLst>
                <a:tab pos="354965" algn="l"/>
              </a:tabLst>
            </a:pPr>
            <a:r>
              <a:rPr lang="en-IN" spc="-5" dirty="0" smtClean="0">
                <a:latin typeface="Garamond"/>
                <a:cs typeface="Garamond"/>
              </a:rPr>
              <a:t>                       </a:t>
            </a:r>
            <a:endParaRPr lang="en-IN" dirty="0" smtClean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buNone/>
              <a:tabLst>
                <a:tab pos="354965" algn="l"/>
              </a:tabLst>
            </a:pPr>
            <a:endParaRPr lang="en-IN" spc="-5" dirty="0" smtClean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buNone/>
              <a:tabLst>
                <a:tab pos="354965" algn="l"/>
              </a:tabLst>
            </a:pPr>
            <a:endParaRPr lang="en-IN" dirty="0" smtClean="0">
              <a:latin typeface="Garamond"/>
              <a:cs typeface="Garamond"/>
            </a:endParaRP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Arial" pitchFamily="34" charset="0"/>
              <a:buChar char="•"/>
            </a:pPr>
            <a:endParaRPr lang="en-IN" dirty="0" smtClean="0"/>
          </a:p>
          <a:p>
            <a:pPr>
              <a:buFont typeface="Arial" pitchFamily="34" charset="0"/>
              <a:buChar char="•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endParaRPr lang="en-IN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81400"/>
            <a:ext cx="3228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83880" cy="6096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  <a:effectLst/>
              </a:rPr>
              <a:t>Fifth generations (Present and Beyond)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83880" cy="5334000"/>
          </a:xfrm>
        </p:spPr>
        <p:txBody>
          <a:bodyPr>
            <a:normAutofit fontScale="40000" lnSpcReduction="2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None/>
            </a:pPr>
            <a:r>
              <a:rPr lang="en-IN" sz="5500" b="1" spc="-10" dirty="0" smtClean="0">
                <a:latin typeface="Times New Roman" pitchFamily="18" charset="0"/>
                <a:cs typeface="Times New Roman" pitchFamily="18" charset="0"/>
              </a:rPr>
              <a:t>Technology: </a:t>
            </a:r>
            <a:r>
              <a:rPr lang="en-IN" sz="5500" dirty="0" smtClean="0">
                <a:latin typeface="Times New Roman" pitchFamily="18" charset="0"/>
                <a:cs typeface="Times New Roman" pitchFamily="18" charset="0"/>
              </a:rPr>
              <a:t>Artificial </a:t>
            </a: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intelligence</a:t>
            </a:r>
            <a:r>
              <a:rPr lang="en-IN" sz="55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5500" dirty="0" smtClean="0">
                <a:latin typeface="Times New Roman" pitchFamily="18" charset="0"/>
                <a:cs typeface="Times New Roman" pitchFamily="18" charset="0"/>
              </a:rPr>
              <a:t>(AI)</a:t>
            </a:r>
          </a:p>
          <a:p>
            <a:pPr marL="12700" marR="5080">
              <a:lnSpc>
                <a:spcPct val="120000"/>
              </a:lnSpc>
              <a:spcBef>
                <a:spcPts val="430"/>
              </a:spcBef>
              <a:buNone/>
            </a:pPr>
            <a:r>
              <a:rPr lang="en-IN" sz="5500" dirty="0" smtClean="0">
                <a:latin typeface="Times New Roman" pitchFamily="18" charset="0"/>
                <a:cs typeface="Times New Roman" pitchFamily="18" charset="0"/>
              </a:rPr>
              <a:t>		Artificial </a:t>
            </a: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intelligence(AI) </a:t>
            </a:r>
            <a:r>
              <a:rPr lang="en-IN" sz="550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IN" sz="5500" spc="15" dirty="0" smtClean="0">
                <a:latin typeface="Times New Roman" pitchFamily="18" charset="0"/>
                <a:cs typeface="Times New Roman" pitchFamily="18" charset="0"/>
              </a:rPr>
              <a:t>term </a:t>
            </a: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IN" sz="55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link human </a:t>
            </a:r>
            <a:r>
              <a:rPr lang="en-IN" sz="5500" spc="-10" dirty="0" smtClean="0">
                <a:latin typeface="Times New Roman" pitchFamily="18" charset="0"/>
                <a:cs typeface="Times New Roman" pitchFamily="18" charset="0"/>
              </a:rPr>
              <a:t>behaviour </a:t>
            </a: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IN" sz="5500" spc="-10" dirty="0" smtClean="0">
                <a:latin typeface="Times New Roman" pitchFamily="18" charset="0"/>
                <a:cs typeface="Times New Roman" pitchFamily="18" charset="0"/>
              </a:rPr>
              <a:t>characteristics </a:t>
            </a:r>
            <a:r>
              <a:rPr lang="en-IN" sz="5500" dirty="0" smtClean="0">
                <a:latin typeface="Times New Roman" pitchFamily="18" charset="0"/>
                <a:cs typeface="Times New Roman" pitchFamily="18" charset="0"/>
              </a:rPr>
              <a:t>in man-made</a:t>
            </a:r>
            <a:r>
              <a:rPr lang="en-IN" sz="55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5500" spc="-15" dirty="0" smtClean="0">
                <a:latin typeface="Times New Roman" pitchFamily="18" charset="0"/>
                <a:cs typeface="Times New Roman" pitchFamily="18" charset="0"/>
              </a:rPr>
              <a:t>machines.</a:t>
            </a:r>
            <a:endParaRPr lang="en-IN" sz="55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20000"/>
              </a:lnSpc>
              <a:spcBef>
                <a:spcPts val="1515"/>
              </a:spcBef>
              <a:buNone/>
            </a:pPr>
            <a:r>
              <a:rPr lang="en-IN" sz="5500" b="1" spc="-5" dirty="0" smtClean="0">
                <a:latin typeface="Times New Roman" pitchFamily="18" charset="0"/>
                <a:cs typeface="Times New Roman" pitchFamily="18" charset="0"/>
              </a:rPr>
              <a:t>Characteristics:</a:t>
            </a:r>
            <a:endParaRPr lang="en-IN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2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en-IN" sz="55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IN" sz="5500" spc="-2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IN" sz="5500" dirty="0" smtClean="0">
                <a:latin typeface="Times New Roman" pitchFamily="18" charset="0"/>
                <a:cs typeface="Times New Roman" pitchFamily="18" charset="0"/>
              </a:rPr>
              <a:t>artificial</a:t>
            </a:r>
            <a:r>
              <a:rPr lang="en-IN" sz="5500" spc="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intelligence</a:t>
            </a:r>
            <a:endParaRPr lang="en-IN" sz="55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20000"/>
              </a:lnSpc>
              <a:spcBef>
                <a:spcPts val="1515"/>
              </a:spcBef>
              <a:tabLst>
                <a:tab pos="354965" algn="l"/>
              </a:tabLst>
            </a:pP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en-IN" sz="55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IN" sz="5500" spc="-2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very high</a:t>
            </a:r>
            <a:r>
              <a:rPr lang="en-IN" sz="5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speed</a:t>
            </a:r>
            <a:endParaRPr lang="en-IN" sz="55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2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en-IN" sz="55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IN" sz="5500" spc="5" dirty="0" smtClean="0">
                <a:latin typeface="Times New Roman" pitchFamily="18" charset="0"/>
                <a:cs typeface="Times New Roman" pitchFamily="18" charset="0"/>
              </a:rPr>
              <a:t>perform</a:t>
            </a:r>
            <a:r>
              <a:rPr lang="en-IN" sz="5500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multitasking</a:t>
            </a:r>
            <a:endParaRPr lang="en-IN" sz="55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20000"/>
              </a:lnSpc>
              <a:spcBef>
                <a:spcPts val="1515"/>
              </a:spcBef>
              <a:tabLst>
                <a:tab pos="354965" algn="l"/>
              </a:tabLst>
            </a:pP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en-IN" sz="55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can emulate human</a:t>
            </a:r>
            <a:r>
              <a:rPr lang="en-IN" sz="55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5500" spc="-10" dirty="0" smtClean="0">
                <a:latin typeface="Times New Roman" pitchFamily="18" charset="0"/>
                <a:cs typeface="Times New Roman" pitchFamily="18" charset="0"/>
              </a:rPr>
              <a:t>behaviours</a:t>
            </a:r>
            <a:r>
              <a:rPr lang="en-IN" sz="5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5500" spc="-10" dirty="0" smtClean="0">
                <a:latin typeface="Times New Roman" pitchFamily="18" charset="0"/>
                <a:cs typeface="Times New Roman" pitchFamily="18" charset="0"/>
              </a:rPr>
              <a:t>generations.</a:t>
            </a:r>
          </a:p>
          <a:p>
            <a:pPr marL="12700">
              <a:lnSpc>
                <a:spcPct val="120000"/>
              </a:lnSpc>
              <a:spcBef>
                <a:spcPts val="1515"/>
              </a:spcBef>
              <a:buNone/>
              <a:tabLst>
                <a:tab pos="354965" algn="l"/>
              </a:tabLst>
            </a:pPr>
            <a:r>
              <a:rPr lang="en-IN" sz="5500" b="1" spc="-10" dirty="0" smtClean="0"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en-IN" sz="5500" spc="-1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12700">
              <a:lnSpc>
                <a:spcPct val="120000"/>
              </a:lnSpc>
              <a:spcBef>
                <a:spcPts val="1515"/>
              </a:spcBef>
              <a:buNone/>
              <a:tabLst>
                <a:tab pos="354965" algn="l"/>
              </a:tabLst>
            </a:pPr>
            <a:r>
              <a:rPr lang="en-IN" sz="5500" spc="-30" dirty="0" smtClean="0">
                <a:latin typeface="Times New Roman" pitchFamily="18" charset="0"/>
                <a:cs typeface="Times New Roman" pitchFamily="18" charset="0"/>
              </a:rPr>
              <a:t>Wallet </a:t>
            </a:r>
            <a:r>
              <a:rPr lang="en-IN" sz="5500" spc="-20" dirty="0" smtClean="0">
                <a:latin typeface="Times New Roman" pitchFamily="18" charset="0"/>
                <a:cs typeface="Times New Roman" pitchFamily="18" charset="0"/>
              </a:rPr>
              <a:t>PC, </a:t>
            </a:r>
            <a:r>
              <a:rPr lang="en-IN" sz="5500" spc="-25" dirty="0" smtClean="0">
                <a:latin typeface="Times New Roman" pitchFamily="18" charset="0"/>
                <a:cs typeface="Times New Roman" pitchFamily="18" charset="0"/>
              </a:rPr>
              <a:t>Wearable </a:t>
            </a:r>
            <a:r>
              <a:rPr lang="en-IN" sz="5500" spc="-20" dirty="0" smtClean="0">
                <a:latin typeface="Times New Roman" pitchFamily="18" charset="0"/>
                <a:cs typeface="Times New Roman" pitchFamily="18" charset="0"/>
              </a:rPr>
              <a:t>PC, </a:t>
            </a: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PUMA, Cog, </a:t>
            </a:r>
            <a:r>
              <a:rPr lang="en-IN" sz="5500" spc="-15" dirty="0" smtClean="0">
                <a:latin typeface="Times New Roman" pitchFamily="18" charset="0"/>
                <a:cs typeface="Times New Roman" pitchFamily="18" charset="0"/>
              </a:rPr>
              <a:t>DANTE, </a:t>
            </a:r>
            <a:r>
              <a:rPr lang="en-IN" sz="5500" spc="-30" dirty="0" smtClean="0">
                <a:latin typeface="Times New Roman" pitchFamily="18" charset="0"/>
                <a:cs typeface="Times New Roman" pitchFamily="18" charset="0"/>
              </a:rPr>
              <a:t>WABOT-2 </a:t>
            </a:r>
            <a:r>
              <a:rPr lang="en-IN" sz="5500" spc="-5" dirty="0" smtClean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IN" sz="5500" spc="-15" dirty="0" smtClean="0">
                <a:latin typeface="Times New Roman" pitchFamily="18" charset="0"/>
                <a:cs typeface="Times New Roman" pitchFamily="18" charset="0"/>
              </a:rPr>
              <a:t>HELPMATE.</a:t>
            </a:r>
            <a:endParaRPr lang="en-IN" b="1" dirty="0" smtClean="0"/>
          </a:p>
        </p:txBody>
      </p:sp>
      <p:sp>
        <p:nvSpPr>
          <p:cNvPr id="5" name="object 6"/>
          <p:cNvSpPr/>
          <p:nvPr/>
        </p:nvSpPr>
        <p:spPr>
          <a:xfrm>
            <a:off x="5867400" y="2133600"/>
            <a:ext cx="27432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Characteristics of Fifth generation computers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83880" cy="3810000"/>
          </a:xfrm>
        </p:spPr>
        <p:txBody>
          <a:bodyPr>
            <a:normAutofit fontScale="85000" lnSpcReduction="10000"/>
          </a:bodyPr>
          <a:lstStyle/>
          <a:p>
            <a:r>
              <a:rPr lang="en-IN" dirty="0" smtClean="0"/>
              <a:t>Mega Chips</a:t>
            </a:r>
          </a:p>
          <a:p>
            <a:r>
              <a:rPr lang="en-IN" dirty="0" smtClean="0"/>
              <a:t>Parallel Processing</a:t>
            </a:r>
          </a:p>
          <a:p>
            <a:r>
              <a:rPr lang="en-IN" dirty="0" smtClean="0"/>
              <a:t>Artificial Intelligence</a:t>
            </a:r>
          </a:p>
          <a:p>
            <a:pPr marL="514350" indent="-514350" algn="just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IN" b="1" dirty="0" smtClean="0"/>
              <a:t>Mega Chips :</a:t>
            </a:r>
          </a:p>
          <a:p>
            <a:pPr marL="514350" indent="-514350" algn="just">
              <a:lnSpc>
                <a:spcPct val="150000"/>
              </a:lnSpc>
              <a:buClr>
                <a:srgbClr val="FF0000"/>
              </a:buClr>
              <a:buNone/>
            </a:pPr>
            <a:r>
              <a:rPr lang="en-IN" dirty="0" smtClean="0"/>
              <a:t>		 Mega Chips is a semiconductor leader whose technology transforms the world we live in by helping each one of us achieve healthier, safer and more fulfilling lives.</a:t>
            </a:r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183880" cy="5334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Characteristics of Fifth generation computers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19200"/>
            <a:ext cx="8183880" cy="510540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Clr>
                <a:srgbClr val="FF0000"/>
              </a:buClr>
              <a:buNone/>
            </a:pPr>
            <a:r>
              <a:rPr lang="en-IN" sz="1800" dirty="0" smtClean="0">
                <a:solidFill>
                  <a:srgbClr val="FF0000"/>
                </a:solidFill>
              </a:rPr>
              <a:t>     2.</a:t>
            </a:r>
            <a:r>
              <a:rPr lang="en-IN" sz="1800" dirty="0" smtClean="0"/>
              <a:t>	</a:t>
            </a:r>
            <a:r>
              <a:rPr lang="en-IN" sz="2000" b="1" dirty="0" smtClean="0"/>
              <a:t>Parallel Processing </a:t>
            </a:r>
            <a:r>
              <a:rPr lang="en-IN" sz="2000" dirty="0" smtClean="0"/>
              <a:t>:</a:t>
            </a:r>
          </a:p>
          <a:p>
            <a:pPr marL="797814" lvl="1" indent="-514350" algn="just">
              <a:lnSpc>
                <a:spcPct val="150000"/>
              </a:lnSpc>
              <a:buClr>
                <a:srgbClr val="FF0000"/>
              </a:buClr>
              <a:buNone/>
            </a:pPr>
            <a:r>
              <a:rPr lang="en-IN" sz="2000" dirty="0" smtClean="0"/>
              <a:t>			Parallel Processing is a method in computing in which separate parts of an overall complex task are broken up and run simultaneously on multiple CPU’s </a:t>
            </a:r>
            <a:r>
              <a:rPr lang="en-IN" sz="2000" dirty="0" err="1" smtClean="0"/>
              <a:t>therby</a:t>
            </a:r>
            <a:r>
              <a:rPr lang="en-IN" sz="2000" dirty="0" smtClean="0"/>
              <a:t> reducing the amount of time processing.</a:t>
            </a:r>
          </a:p>
          <a:p>
            <a:pPr marL="797814" lvl="1" indent="-514350" algn="just">
              <a:lnSpc>
                <a:spcPct val="150000"/>
              </a:lnSpc>
              <a:buClr>
                <a:srgbClr val="FF0000"/>
              </a:buClr>
              <a:buNone/>
            </a:pPr>
            <a:r>
              <a:rPr lang="en-IN" sz="2000" b="1" dirty="0" smtClean="0">
                <a:solidFill>
                  <a:srgbClr val="FF0000"/>
                </a:solidFill>
              </a:rPr>
              <a:t>3.</a:t>
            </a:r>
            <a:r>
              <a:rPr lang="en-IN" sz="2000" b="1" dirty="0" smtClean="0"/>
              <a:t>  Artificial Intelligence :</a:t>
            </a:r>
          </a:p>
          <a:p>
            <a:pPr marL="797814" lvl="1" indent="-514350" algn="just">
              <a:lnSpc>
                <a:spcPct val="150000"/>
              </a:lnSpc>
              <a:buClr>
                <a:srgbClr val="FF0000"/>
              </a:buClr>
              <a:buNone/>
            </a:pPr>
            <a:r>
              <a:rPr lang="en-IN" sz="2000" dirty="0" smtClean="0"/>
              <a:t>			It is the branch of computer science that ideals with the studying creation of systems that exhibit some form of intelligence or human kind of intelligence.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1487"/>
            <a:ext cx="1524000" cy="423545"/>
          </a:xfrm>
          <a:custGeom>
            <a:avLst/>
            <a:gdLst/>
            <a:ahLst/>
            <a:cxnLst/>
            <a:rect l="l" t="t" r="r" b="b"/>
            <a:pathLst>
              <a:path w="1524000" h="423544">
                <a:moveTo>
                  <a:pt x="0" y="423303"/>
                </a:moveTo>
                <a:lnTo>
                  <a:pt x="1524000" y="423303"/>
                </a:lnTo>
                <a:lnTo>
                  <a:pt x="1524000" y="0"/>
                </a:lnTo>
                <a:lnTo>
                  <a:pt x="0" y="0"/>
                </a:lnTo>
                <a:lnTo>
                  <a:pt x="0" y="423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571487"/>
            <a:ext cx="1524000" cy="423545"/>
          </a:xfrm>
          <a:custGeom>
            <a:avLst/>
            <a:gdLst/>
            <a:ahLst/>
            <a:cxnLst/>
            <a:rect l="l" t="t" r="r" b="b"/>
            <a:pathLst>
              <a:path w="1524000" h="423544">
                <a:moveTo>
                  <a:pt x="0" y="423303"/>
                </a:moveTo>
                <a:lnTo>
                  <a:pt x="1524000" y="423303"/>
                </a:lnTo>
                <a:lnTo>
                  <a:pt x="1524000" y="0"/>
                </a:lnTo>
                <a:lnTo>
                  <a:pt x="0" y="0"/>
                </a:lnTo>
                <a:lnTo>
                  <a:pt x="0" y="423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571487"/>
            <a:ext cx="1524000" cy="423545"/>
          </a:xfrm>
          <a:custGeom>
            <a:avLst/>
            <a:gdLst/>
            <a:ahLst/>
            <a:cxnLst/>
            <a:rect l="l" t="t" r="r" b="b"/>
            <a:pathLst>
              <a:path w="1524000" h="423544">
                <a:moveTo>
                  <a:pt x="0" y="423303"/>
                </a:moveTo>
                <a:lnTo>
                  <a:pt x="1524000" y="423303"/>
                </a:lnTo>
                <a:lnTo>
                  <a:pt x="1524000" y="0"/>
                </a:lnTo>
                <a:lnTo>
                  <a:pt x="0" y="0"/>
                </a:lnTo>
                <a:lnTo>
                  <a:pt x="0" y="423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571487"/>
            <a:ext cx="1524000" cy="423545"/>
          </a:xfrm>
          <a:custGeom>
            <a:avLst/>
            <a:gdLst/>
            <a:ahLst/>
            <a:cxnLst/>
            <a:rect l="l" t="t" r="r" b="b"/>
            <a:pathLst>
              <a:path w="1524000" h="423544">
                <a:moveTo>
                  <a:pt x="0" y="423303"/>
                </a:moveTo>
                <a:lnTo>
                  <a:pt x="1524000" y="423303"/>
                </a:lnTo>
                <a:lnTo>
                  <a:pt x="1524000" y="0"/>
                </a:lnTo>
                <a:lnTo>
                  <a:pt x="0" y="0"/>
                </a:lnTo>
                <a:lnTo>
                  <a:pt x="0" y="423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0" y="571487"/>
            <a:ext cx="1524000" cy="423545"/>
          </a:xfrm>
          <a:custGeom>
            <a:avLst/>
            <a:gdLst/>
            <a:ahLst/>
            <a:cxnLst/>
            <a:rect l="l" t="t" r="r" b="b"/>
            <a:pathLst>
              <a:path w="1524000" h="423544">
                <a:moveTo>
                  <a:pt x="0" y="423303"/>
                </a:moveTo>
                <a:lnTo>
                  <a:pt x="1524000" y="423303"/>
                </a:lnTo>
                <a:lnTo>
                  <a:pt x="1524000" y="0"/>
                </a:lnTo>
                <a:lnTo>
                  <a:pt x="0" y="0"/>
                </a:lnTo>
                <a:lnTo>
                  <a:pt x="0" y="423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0" y="571487"/>
            <a:ext cx="1524000" cy="423545"/>
          </a:xfrm>
          <a:custGeom>
            <a:avLst/>
            <a:gdLst/>
            <a:ahLst/>
            <a:cxnLst/>
            <a:rect l="l" t="t" r="r" b="b"/>
            <a:pathLst>
              <a:path w="1524000" h="423544">
                <a:moveTo>
                  <a:pt x="0" y="423303"/>
                </a:moveTo>
                <a:lnTo>
                  <a:pt x="1524000" y="423303"/>
                </a:lnTo>
                <a:lnTo>
                  <a:pt x="1524000" y="0"/>
                </a:lnTo>
                <a:lnTo>
                  <a:pt x="0" y="0"/>
                </a:lnTo>
                <a:lnTo>
                  <a:pt x="0" y="423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32891"/>
            <a:ext cx="1524000" cy="995680"/>
          </a:xfrm>
          <a:custGeom>
            <a:avLst/>
            <a:gdLst/>
            <a:ahLst/>
            <a:cxnLst/>
            <a:rect l="l" t="t" r="r" b="b"/>
            <a:pathLst>
              <a:path w="1524000" h="995680">
                <a:moveTo>
                  <a:pt x="0" y="995299"/>
                </a:moveTo>
                <a:lnTo>
                  <a:pt x="1524000" y="995299"/>
                </a:lnTo>
                <a:lnTo>
                  <a:pt x="1524000" y="0"/>
                </a:lnTo>
                <a:lnTo>
                  <a:pt x="0" y="0"/>
                </a:lnTo>
                <a:lnTo>
                  <a:pt x="0" y="995299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0" y="1032891"/>
            <a:ext cx="1524000" cy="995680"/>
          </a:xfrm>
          <a:custGeom>
            <a:avLst/>
            <a:gdLst/>
            <a:ahLst/>
            <a:cxnLst/>
            <a:rect l="l" t="t" r="r" b="b"/>
            <a:pathLst>
              <a:path w="1524000" h="995680">
                <a:moveTo>
                  <a:pt x="0" y="995299"/>
                </a:moveTo>
                <a:lnTo>
                  <a:pt x="1524000" y="995299"/>
                </a:lnTo>
                <a:lnTo>
                  <a:pt x="1524000" y="0"/>
                </a:lnTo>
                <a:lnTo>
                  <a:pt x="0" y="0"/>
                </a:lnTo>
                <a:lnTo>
                  <a:pt x="0" y="995299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0" y="1032891"/>
            <a:ext cx="1524000" cy="995680"/>
          </a:xfrm>
          <a:custGeom>
            <a:avLst/>
            <a:gdLst/>
            <a:ahLst/>
            <a:cxnLst/>
            <a:rect l="l" t="t" r="r" b="b"/>
            <a:pathLst>
              <a:path w="1524000" h="995680">
                <a:moveTo>
                  <a:pt x="0" y="995299"/>
                </a:moveTo>
                <a:lnTo>
                  <a:pt x="1524000" y="995299"/>
                </a:lnTo>
                <a:lnTo>
                  <a:pt x="1524000" y="0"/>
                </a:lnTo>
                <a:lnTo>
                  <a:pt x="0" y="0"/>
                </a:lnTo>
                <a:lnTo>
                  <a:pt x="0" y="995299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0" y="1032891"/>
            <a:ext cx="1524000" cy="995680"/>
          </a:xfrm>
          <a:custGeom>
            <a:avLst/>
            <a:gdLst/>
            <a:ahLst/>
            <a:cxnLst/>
            <a:rect l="l" t="t" r="r" b="b"/>
            <a:pathLst>
              <a:path w="1524000" h="995680">
                <a:moveTo>
                  <a:pt x="0" y="995299"/>
                </a:moveTo>
                <a:lnTo>
                  <a:pt x="1524000" y="995299"/>
                </a:lnTo>
                <a:lnTo>
                  <a:pt x="1524000" y="0"/>
                </a:lnTo>
                <a:lnTo>
                  <a:pt x="0" y="0"/>
                </a:lnTo>
                <a:lnTo>
                  <a:pt x="0" y="995299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6000" y="1032891"/>
            <a:ext cx="1524000" cy="995680"/>
          </a:xfrm>
          <a:custGeom>
            <a:avLst/>
            <a:gdLst/>
            <a:ahLst/>
            <a:cxnLst/>
            <a:rect l="l" t="t" r="r" b="b"/>
            <a:pathLst>
              <a:path w="1524000" h="995680">
                <a:moveTo>
                  <a:pt x="0" y="995299"/>
                </a:moveTo>
                <a:lnTo>
                  <a:pt x="1524000" y="995299"/>
                </a:lnTo>
                <a:lnTo>
                  <a:pt x="1524000" y="0"/>
                </a:lnTo>
                <a:lnTo>
                  <a:pt x="0" y="0"/>
                </a:lnTo>
                <a:lnTo>
                  <a:pt x="0" y="995299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00" y="1032891"/>
            <a:ext cx="1524000" cy="995680"/>
          </a:xfrm>
          <a:custGeom>
            <a:avLst/>
            <a:gdLst/>
            <a:ahLst/>
            <a:cxnLst/>
            <a:rect l="l" t="t" r="r" b="b"/>
            <a:pathLst>
              <a:path w="1524000" h="995680">
                <a:moveTo>
                  <a:pt x="0" y="995299"/>
                </a:moveTo>
                <a:lnTo>
                  <a:pt x="1524000" y="995299"/>
                </a:lnTo>
                <a:lnTo>
                  <a:pt x="1524000" y="0"/>
                </a:lnTo>
                <a:lnTo>
                  <a:pt x="0" y="0"/>
                </a:lnTo>
                <a:lnTo>
                  <a:pt x="0" y="995299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028126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30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4000" y="2028126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30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0" y="2028126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30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0" y="2028126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30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0" y="2028126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30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00" y="2028126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30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3042475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29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4000" y="3042475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29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8000" y="3042475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29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0" y="3042475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29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96000" y="3042475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29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00" y="3042475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29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4056697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29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4000" y="4056697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29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48000" y="4056697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29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0" y="4056697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29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96000" y="4056697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29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20000" y="4056697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29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070995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29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24000" y="5070995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29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48000" y="5070995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29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72000" y="5070995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29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96000" y="5070995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29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20000" y="5070995"/>
            <a:ext cx="1524000" cy="1014730"/>
          </a:xfrm>
          <a:custGeom>
            <a:avLst/>
            <a:gdLst/>
            <a:ahLst/>
            <a:cxnLst/>
            <a:rect l="l" t="t" r="r" b="b"/>
            <a:pathLst>
              <a:path w="1524000" h="1014729">
                <a:moveTo>
                  <a:pt x="0" y="1014285"/>
                </a:moveTo>
                <a:lnTo>
                  <a:pt x="1524000" y="1014285"/>
                </a:lnTo>
                <a:lnTo>
                  <a:pt x="1524000" y="0"/>
                </a:lnTo>
                <a:lnTo>
                  <a:pt x="0" y="0"/>
                </a:lnTo>
                <a:lnTo>
                  <a:pt x="0" y="1014285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6085279"/>
            <a:ext cx="1524000" cy="772795"/>
          </a:xfrm>
          <a:custGeom>
            <a:avLst/>
            <a:gdLst/>
            <a:ahLst/>
            <a:cxnLst/>
            <a:rect l="l" t="t" r="r" b="b"/>
            <a:pathLst>
              <a:path w="1524000" h="772795">
                <a:moveTo>
                  <a:pt x="0" y="772718"/>
                </a:moveTo>
                <a:lnTo>
                  <a:pt x="1524000" y="772718"/>
                </a:lnTo>
                <a:lnTo>
                  <a:pt x="1524000" y="0"/>
                </a:lnTo>
                <a:lnTo>
                  <a:pt x="0" y="0"/>
                </a:lnTo>
                <a:lnTo>
                  <a:pt x="0" y="772718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24000" y="6085279"/>
            <a:ext cx="1524000" cy="772795"/>
          </a:xfrm>
          <a:custGeom>
            <a:avLst/>
            <a:gdLst/>
            <a:ahLst/>
            <a:cxnLst/>
            <a:rect l="l" t="t" r="r" b="b"/>
            <a:pathLst>
              <a:path w="1524000" h="772795">
                <a:moveTo>
                  <a:pt x="0" y="772718"/>
                </a:moveTo>
                <a:lnTo>
                  <a:pt x="1524000" y="772718"/>
                </a:lnTo>
                <a:lnTo>
                  <a:pt x="1524000" y="0"/>
                </a:lnTo>
                <a:lnTo>
                  <a:pt x="0" y="0"/>
                </a:lnTo>
                <a:lnTo>
                  <a:pt x="0" y="772718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48000" y="6085279"/>
            <a:ext cx="1524000" cy="772795"/>
          </a:xfrm>
          <a:custGeom>
            <a:avLst/>
            <a:gdLst/>
            <a:ahLst/>
            <a:cxnLst/>
            <a:rect l="l" t="t" r="r" b="b"/>
            <a:pathLst>
              <a:path w="1524000" h="772795">
                <a:moveTo>
                  <a:pt x="0" y="772718"/>
                </a:moveTo>
                <a:lnTo>
                  <a:pt x="1524000" y="772718"/>
                </a:lnTo>
                <a:lnTo>
                  <a:pt x="1524000" y="0"/>
                </a:lnTo>
                <a:lnTo>
                  <a:pt x="0" y="0"/>
                </a:lnTo>
                <a:lnTo>
                  <a:pt x="0" y="772718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72000" y="6085279"/>
            <a:ext cx="1524000" cy="772795"/>
          </a:xfrm>
          <a:custGeom>
            <a:avLst/>
            <a:gdLst/>
            <a:ahLst/>
            <a:cxnLst/>
            <a:rect l="l" t="t" r="r" b="b"/>
            <a:pathLst>
              <a:path w="1524000" h="772795">
                <a:moveTo>
                  <a:pt x="0" y="772718"/>
                </a:moveTo>
                <a:lnTo>
                  <a:pt x="1524000" y="772718"/>
                </a:lnTo>
                <a:lnTo>
                  <a:pt x="1524000" y="0"/>
                </a:lnTo>
                <a:lnTo>
                  <a:pt x="0" y="0"/>
                </a:lnTo>
                <a:lnTo>
                  <a:pt x="0" y="772718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96000" y="6085279"/>
            <a:ext cx="1524000" cy="772795"/>
          </a:xfrm>
          <a:custGeom>
            <a:avLst/>
            <a:gdLst/>
            <a:ahLst/>
            <a:cxnLst/>
            <a:rect l="l" t="t" r="r" b="b"/>
            <a:pathLst>
              <a:path w="1524000" h="772795">
                <a:moveTo>
                  <a:pt x="0" y="772718"/>
                </a:moveTo>
                <a:lnTo>
                  <a:pt x="1524000" y="772718"/>
                </a:lnTo>
                <a:lnTo>
                  <a:pt x="1524000" y="0"/>
                </a:lnTo>
                <a:lnTo>
                  <a:pt x="0" y="0"/>
                </a:lnTo>
                <a:lnTo>
                  <a:pt x="0" y="772718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20000" y="6085279"/>
            <a:ext cx="1524000" cy="772795"/>
          </a:xfrm>
          <a:custGeom>
            <a:avLst/>
            <a:gdLst/>
            <a:ahLst/>
            <a:cxnLst/>
            <a:rect l="l" t="t" r="r" b="b"/>
            <a:pathLst>
              <a:path w="1524000" h="772795">
                <a:moveTo>
                  <a:pt x="0" y="772718"/>
                </a:moveTo>
                <a:lnTo>
                  <a:pt x="1524000" y="772718"/>
                </a:lnTo>
                <a:lnTo>
                  <a:pt x="1524000" y="0"/>
                </a:lnTo>
                <a:lnTo>
                  <a:pt x="0" y="0"/>
                </a:lnTo>
                <a:lnTo>
                  <a:pt x="0" y="772718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24000" y="565150"/>
            <a:ext cx="0" cy="429895"/>
          </a:xfrm>
          <a:custGeom>
            <a:avLst/>
            <a:gdLst/>
            <a:ahLst/>
            <a:cxnLst/>
            <a:rect l="l" t="t" r="r" b="b"/>
            <a:pathLst>
              <a:path h="429894">
                <a:moveTo>
                  <a:pt x="0" y="0"/>
                </a:moveTo>
                <a:lnTo>
                  <a:pt x="0" y="4296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24000" y="1032891"/>
            <a:ext cx="0" cy="5825490"/>
          </a:xfrm>
          <a:custGeom>
            <a:avLst/>
            <a:gdLst/>
            <a:ahLst/>
            <a:cxnLst/>
            <a:rect l="l" t="t" r="r" b="b"/>
            <a:pathLst>
              <a:path h="5825490">
                <a:moveTo>
                  <a:pt x="0" y="0"/>
                </a:moveTo>
                <a:lnTo>
                  <a:pt x="0" y="582510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48000" y="565150"/>
            <a:ext cx="0" cy="429895"/>
          </a:xfrm>
          <a:custGeom>
            <a:avLst/>
            <a:gdLst/>
            <a:ahLst/>
            <a:cxnLst/>
            <a:rect l="l" t="t" r="r" b="b"/>
            <a:pathLst>
              <a:path h="429894">
                <a:moveTo>
                  <a:pt x="0" y="0"/>
                </a:moveTo>
                <a:lnTo>
                  <a:pt x="0" y="4296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48000" y="1032891"/>
            <a:ext cx="0" cy="5825490"/>
          </a:xfrm>
          <a:custGeom>
            <a:avLst/>
            <a:gdLst/>
            <a:ahLst/>
            <a:cxnLst/>
            <a:rect l="l" t="t" r="r" b="b"/>
            <a:pathLst>
              <a:path h="5825490">
                <a:moveTo>
                  <a:pt x="0" y="0"/>
                </a:moveTo>
                <a:lnTo>
                  <a:pt x="0" y="582510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72000" y="565150"/>
            <a:ext cx="0" cy="429895"/>
          </a:xfrm>
          <a:custGeom>
            <a:avLst/>
            <a:gdLst/>
            <a:ahLst/>
            <a:cxnLst/>
            <a:rect l="l" t="t" r="r" b="b"/>
            <a:pathLst>
              <a:path h="429894">
                <a:moveTo>
                  <a:pt x="0" y="0"/>
                </a:moveTo>
                <a:lnTo>
                  <a:pt x="0" y="4296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72000" y="1032891"/>
            <a:ext cx="0" cy="5825490"/>
          </a:xfrm>
          <a:custGeom>
            <a:avLst/>
            <a:gdLst/>
            <a:ahLst/>
            <a:cxnLst/>
            <a:rect l="l" t="t" r="r" b="b"/>
            <a:pathLst>
              <a:path h="5825490">
                <a:moveTo>
                  <a:pt x="0" y="0"/>
                </a:moveTo>
                <a:lnTo>
                  <a:pt x="0" y="582510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96000" y="565150"/>
            <a:ext cx="0" cy="429895"/>
          </a:xfrm>
          <a:custGeom>
            <a:avLst/>
            <a:gdLst/>
            <a:ahLst/>
            <a:cxnLst/>
            <a:rect l="l" t="t" r="r" b="b"/>
            <a:pathLst>
              <a:path h="429894">
                <a:moveTo>
                  <a:pt x="0" y="0"/>
                </a:moveTo>
                <a:lnTo>
                  <a:pt x="0" y="4296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96000" y="1032891"/>
            <a:ext cx="0" cy="5825490"/>
          </a:xfrm>
          <a:custGeom>
            <a:avLst/>
            <a:gdLst/>
            <a:ahLst/>
            <a:cxnLst/>
            <a:rect l="l" t="t" r="r" b="b"/>
            <a:pathLst>
              <a:path h="5825490">
                <a:moveTo>
                  <a:pt x="0" y="0"/>
                </a:moveTo>
                <a:lnTo>
                  <a:pt x="0" y="582510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20000" y="565150"/>
            <a:ext cx="0" cy="429895"/>
          </a:xfrm>
          <a:custGeom>
            <a:avLst/>
            <a:gdLst/>
            <a:ahLst/>
            <a:cxnLst/>
            <a:rect l="l" t="t" r="r" b="b"/>
            <a:pathLst>
              <a:path h="429894">
                <a:moveTo>
                  <a:pt x="0" y="0"/>
                </a:moveTo>
                <a:lnTo>
                  <a:pt x="0" y="4296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20000" y="1032891"/>
            <a:ext cx="0" cy="5825490"/>
          </a:xfrm>
          <a:custGeom>
            <a:avLst/>
            <a:gdLst/>
            <a:ahLst/>
            <a:cxnLst/>
            <a:rect l="l" t="t" r="r" b="b"/>
            <a:pathLst>
              <a:path h="5825490">
                <a:moveTo>
                  <a:pt x="0" y="0"/>
                </a:moveTo>
                <a:lnTo>
                  <a:pt x="0" y="582510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202818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304241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405676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507098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608528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75" y="565150"/>
            <a:ext cx="0" cy="6292850"/>
          </a:xfrm>
          <a:custGeom>
            <a:avLst/>
            <a:gdLst/>
            <a:ahLst/>
            <a:cxnLst/>
            <a:rect l="l" t="t" r="r" b="b"/>
            <a:pathLst>
              <a:path h="6292850">
                <a:moveTo>
                  <a:pt x="0" y="0"/>
                </a:moveTo>
                <a:lnTo>
                  <a:pt x="0" y="629284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140825" y="565150"/>
            <a:ext cx="0" cy="6292850"/>
          </a:xfrm>
          <a:custGeom>
            <a:avLst/>
            <a:gdLst/>
            <a:ahLst/>
            <a:cxnLst/>
            <a:rect l="l" t="t" r="r" b="b"/>
            <a:pathLst>
              <a:path h="6292850">
                <a:moveTo>
                  <a:pt x="0" y="0"/>
                </a:moveTo>
                <a:lnTo>
                  <a:pt x="0" y="629284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5715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685482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769998" y="672211"/>
            <a:ext cx="103314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275" b="1" spc="-15" baseline="26143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Generation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233801" y="659130"/>
            <a:ext cx="417449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1594485" algn="l"/>
                <a:tab pos="3125470" algn="l"/>
              </a:tabLst>
            </a:pPr>
            <a:r>
              <a:rPr sz="14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425" b="1" spc="-7" baseline="26315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Generation	</a:t>
            </a:r>
            <a:r>
              <a:rPr sz="14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425" b="1" spc="-7" baseline="26315" dirty="0">
                <a:solidFill>
                  <a:srgbClr val="FFFFFF"/>
                </a:solidFill>
                <a:latin typeface="Times New Roman"/>
                <a:cs typeface="Times New Roman"/>
              </a:rPr>
              <a:t>rd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Generation	</a:t>
            </a:r>
            <a:r>
              <a:rPr sz="14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425" b="1" spc="-7" baseline="26315" dirty="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Generation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845552" y="659130"/>
            <a:ext cx="107442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425" b="1" spc="-7" baseline="26315" dirty="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Generation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29564" y="1400683"/>
            <a:ext cx="6661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Times New Roman"/>
                <a:cs typeface="Times New Roman"/>
              </a:rPr>
              <a:t>Duration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71598" y="1387602"/>
            <a:ext cx="83058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1940-1956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395853" y="1387602"/>
            <a:ext cx="83058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1956-1964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920234" y="1387602"/>
            <a:ext cx="83058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1964-1971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444234" y="1387602"/>
            <a:ext cx="83058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1971-1981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887716" y="1387602"/>
            <a:ext cx="99060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5" dirty="0">
                <a:latin typeface="Times New Roman"/>
                <a:cs typeface="Times New Roman"/>
              </a:rPr>
              <a:t>1981</a:t>
            </a:r>
            <a:r>
              <a:rPr sz="1450" spc="-5" dirty="0">
                <a:latin typeface="Times New Roman"/>
                <a:cs typeface="Times New Roman"/>
              </a:rPr>
              <a:t>-</a:t>
            </a:r>
            <a:r>
              <a:rPr sz="1450" dirty="0">
                <a:latin typeface="Times New Roman"/>
                <a:cs typeface="Times New Roman"/>
              </a:rPr>
              <a:t>pres</a:t>
            </a:r>
            <a:r>
              <a:rPr sz="1450" spc="-15" dirty="0">
                <a:latin typeface="Times New Roman"/>
                <a:cs typeface="Times New Roman"/>
              </a:rPr>
              <a:t>e</a:t>
            </a:r>
            <a:r>
              <a:rPr sz="1450" dirty="0">
                <a:latin typeface="Times New Roman"/>
                <a:cs typeface="Times New Roman"/>
              </a:rPr>
              <a:t>nt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60984" y="2270277"/>
            <a:ext cx="8013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330">
              <a:lnSpc>
                <a:spcPct val="115399"/>
              </a:lnSpc>
              <a:spcBef>
                <a:spcPts val="100"/>
              </a:spcBef>
            </a:pPr>
            <a:r>
              <a:rPr sz="1300" b="1" spc="-10" dirty="0">
                <a:latin typeface="Times New Roman"/>
                <a:cs typeface="Times New Roman"/>
              </a:rPr>
              <a:t>Internal  </a:t>
            </a:r>
            <a:r>
              <a:rPr sz="1300" b="1" spc="-5" dirty="0">
                <a:latin typeface="Times New Roman"/>
                <a:cs typeface="Times New Roman"/>
              </a:rPr>
              <a:t>co</a:t>
            </a:r>
            <a:r>
              <a:rPr sz="1300" b="1" spc="-20" dirty="0">
                <a:latin typeface="Times New Roman"/>
                <a:cs typeface="Times New Roman"/>
              </a:rPr>
              <a:t>m</a:t>
            </a:r>
            <a:r>
              <a:rPr sz="1300" b="1" spc="-5" dirty="0">
                <a:latin typeface="Times New Roman"/>
                <a:cs typeface="Times New Roman"/>
              </a:rPr>
              <a:t>ponent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754251" y="2402205"/>
            <a:ext cx="106235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25" dirty="0">
                <a:latin typeface="Times New Roman"/>
                <a:cs typeface="Times New Roman"/>
              </a:rPr>
              <a:t>Vacuum</a:t>
            </a:r>
            <a:r>
              <a:rPr sz="1450" spc="-12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tubes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389757" y="2402205"/>
            <a:ext cx="84074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50" dirty="0">
                <a:latin typeface="Times New Roman"/>
                <a:cs typeface="Times New Roman"/>
              </a:rPr>
              <a:t>T</a:t>
            </a:r>
            <a:r>
              <a:rPr sz="1450" dirty="0">
                <a:latin typeface="Times New Roman"/>
                <a:cs typeface="Times New Roman"/>
              </a:rPr>
              <a:t>ransis</a:t>
            </a:r>
            <a:r>
              <a:rPr sz="1450" spc="5" dirty="0">
                <a:latin typeface="Times New Roman"/>
                <a:cs typeface="Times New Roman"/>
              </a:rPr>
              <a:t>t</a:t>
            </a:r>
            <a:r>
              <a:rPr sz="1450" dirty="0">
                <a:latin typeface="Times New Roman"/>
                <a:cs typeface="Times New Roman"/>
              </a:rPr>
              <a:t>ors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664328" y="2241854"/>
            <a:ext cx="1337310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234" marR="30480" indent="-445770">
              <a:lnSpc>
                <a:spcPct val="115199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Integrated</a:t>
            </a:r>
            <a:r>
              <a:rPr sz="1450" spc="-12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circuit  (IC</a:t>
            </a:r>
            <a:r>
              <a:rPr sz="1425" baseline="-20467" dirty="0">
                <a:latin typeface="Times New Roman"/>
                <a:cs typeface="Times New Roman"/>
              </a:rPr>
              <a:t>S</a:t>
            </a:r>
            <a:r>
              <a:rPr sz="1450" dirty="0"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236970" y="2402205"/>
            <a:ext cx="124523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5" dirty="0">
                <a:latin typeface="Times New Roman"/>
                <a:cs typeface="Times New Roman"/>
              </a:rPr>
              <a:t>Micro-processor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941056" y="2241854"/>
            <a:ext cx="883919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9535">
              <a:lnSpc>
                <a:spcPct val="115199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Artificial  i</a:t>
            </a:r>
            <a:r>
              <a:rPr sz="1450" spc="5" dirty="0">
                <a:latin typeface="Times New Roman"/>
                <a:cs typeface="Times New Roman"/>
              </a:rPr>
              <a:t>n</a:t>
            </a:r>
            <a:r>
              <a:rPr sz="1450" dirty="0">
                <a:latin typeface="Times New Roman"/>
                <a:cs typeface="Times New Roman"/>
              </a:rPr>
              <a:t>t</a:t>
            </a:r>
            <a:r>
              <a:rPr sz="1450" spc="5" dirty="0">
                <a:latin typeface="Times New Roman"/>
                <a:cs typeface="Times New Roman"/>
              </a:rPr>
              <a:t>e</a:t>
            </a:r>
            <a:r>
              <a:rPr sz="1450" dirty="0">
                <a:latin typeface="Times New Roman"/>
                <a:cs typeface="Times New Roman"/>
              </a:rPr>
              <a:t>ll</a:t>
            </a:r>
            <a:r>
              <a:rPr sz="1450" spc="-15" dirty="0">
                <a:latin typeface="Times New Roman"/>
                <a:cs typeface="Times New Roman"/>
              </a:rPr>
              <a:t>i</a:t>
            </a:r>
            <a:r>
              <a:rPr sz="1450" dirty="0">
                <a:latin typeface="Times New Roman"/>
                <a:cs typeface="Times New Roman"/>
              </a:rPr>
              <a:t>g</a:t>
            </a:r>
            <a:r>
              <a:rPr sz="1450" spc="-10" dirty="0">
                <a:latin typeface="Times New Roman"/>
                <a:cs typeface="Times New Roman"/>
              </a:rPr>
              <a:t>enc</a:t>
            </a:r>
            <a:r>
              <a:rPr sz="1450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59816" y="3429761"/>
            <a:ext cx="12033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Times New Roman"/>
                <a:cs typeface="Times New Roman"/>
              </a:rPr>
              <a:t>Size of</a:t>
            </a:r>
            <a:r>
              <a:rPr sz="1300" b="1" spc="-70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computer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897507" y="3416553"/>
            <a:ext cx="77724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0" dirty="0">
                <a:latin typeface="Times New Roman"/>
                <a:cs typeface="Times New Roman"/>
              </a:rPr>
              <a:t>Very</a:t>
            </a:r>
            <a:r>
              <a:rPr sz="1450" spc="-9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huge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295777" y="3256331"/>
            <a:ext cx="1028065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8890">
              <a:lnSpc>
                <a:spcPct val="115199"/>
              </a:lnSpc>
              <a:spcBef>
                <a:spcPts val="100"/>
              </a:spcBef>
            </a:pPr>
            <a:r>
              <a:rPr sz="1450" spc="-5" dirty="0">
                <a:latin typeface="Times New Roman"/>
                <a:cs typeface="Times New Roman"/>
              </a:rPr>
              <a:t>Smaller</a:t>
            </a:r>
            <a:r>
              <a:rPr sz="1450" spc="-8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than  </a:t>
            </a:r>
            <a:r>
              <a:rPr sz="1450" spc="5" dirty="0">
                <a:latin typeface="Times New Roman"/>
                <a:cs typeface="Times New Roman"/>
              </a:rPr>
              <a:t>1</a:t>
            </a:r>
            <a:r>
              <a:rPr sz="1425" spc="15" baseline="26315" dirty="0">
                <a:latin typeface="Times New Roman"/>
                <a:cs typeface="Times New Roman"/>
              </a:rPr>
              <a:t>st</a:t>
            </a:r>
            <a:r>
              <a:rPr sz="1450" dirty="0">
                <a:latin typeface="Times New Roman"/>
                <a:cs typeface="Times New Roman"/>
              </a:rPr>
              <a:t>g</a:t>
            </a:r>
            <a:r>
              <a:rPr sz="1450" spc="-10" dirty="0">
                <a:latin typeface="Times New Roman"/>
                <a:cs typeface="Times New Roman"/>
              </a:rPr>
              <a:t>en</a:t>
            </a:r>
            <a:r>
              <a:rPr sz="1450" dirty="0">
                <a:latin typeface="Times New Roman"/>
                <a:cs typeface="Times New Roman"/>
              </a:rPr>
              <a:t>er</a:t>
            </a:r>
            <a:r>
              <a:rPr sz="1450" spc="-10" dirty="0">
                <a:latin typeface="Times New Roman"/>
                <a:cs typeface="Times New Roman"/>
              </a:rPr>
              <a:t>a</a:t>
            </a:r>
            <a:r>
              <a:rPr sz="1450" dirty="0">
                <a:latin typeface="Times New Roman"/>
                <a:cs typeface="Times New Roman"/>
              </a:rPr>
              <a:t>ti</a:t>
            </a:r>
            <a:r>
              <a:rPr sz="1450" spc="-10" dirty="0">
                <a:latin typeface="Times New Roman"/>
                <a:cs typeface="Times New Roman"/>
              </a:rPr>
              <a:t>o</a:t>
            </a:r>
            <a:r>
              <a:rPr sz="1450" dirty="0">
                <a:latin typeface="Times New Roman"/>
                <a:cs typeface="Times New Roman"/>
              </a:rPr>
              <a:t>n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631816" y="3129203"/>
            <a:ext cx="1402080" cy="78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199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Much smaller</a:t>
            </a:r>
            <a:r>
              <a:rPr sz="1450" spc="-15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than  previous  </a:t>
            </a:r>
            <a:r>
              <a:rPr sz="1450" spc="-5" dirty="0">
                <a:latin typeface="Times New Roman"/>
                <a:cs typeface="Times New Roman"/>
              </a:rPr>
              <a:t>generations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183629" y="3416553"/>
            <a:ext cx="135128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Micro-</a:t>
            </a:r>
            <a:r>
              <a:rPr sz="1450" spc="-9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computers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793228" y="3416553"/>
            <a:ext cx="118046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15" dirty="0">
                <a:latin typeface="Times New Roman"/>
                <a:cs typeface="Times New Roman"/>
              </a:rPr>
              <a:t>Tiny</a:t>
            </a:r>
            <a:r>
              <a:rPr sz="1450" spc="-9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computers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07060" y="4444110"/>
            <a:ext cx="11087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Times New Roman"/>
                <a:cs typeface="Times New Roman"/>
              </a:rPr>
              <a:t>Storage</a:t>
            </a:r>
            <a:r>
              <a:rPr sz="1300" b="1" spc="-50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devices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751202" y="4431029"/>
            <a:ext cx="106997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Magnetic</a:t>
            </a:r>
            <a:r>
              <a:rPr sz="1450" spc="-13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tape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275457" y="4431029"/>
            <a:ext cx="106997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Magnetic</a:t>
            </a:r>
            <a:r>
              <a:rPr sz="1450" spc="-13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tape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799457" y="4431029"/>
            <a:ext cx="106997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Magnetic</a:t>
            </a:r>
            <a:r>
              <a:rPr sz="1450" spc="-13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tape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392417" y="4270785"/>
            <a:ext cx="933450" cy="53467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50" spc="-5" dirty="0">
                <a:latin typeface="Times New Roman"/>
                <a:cs typeface="Times New Roman"/>
              </a:rPr>
              <a:t>Hard </a:t>
            </a:r>
            <a:r>
              <a:rPr sz="1450" dirty="0">
                <a:latin typeface="Times New Roman"/>
                <a:cs typeface="Times New Roman"/>
              </a:rPr>
              <a:t>disk</a:t>
            </a:r>
            <a:r>
              <a:rPr sz="1450" spc="-9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&amp;</a:t>
            </a:r>
            <a:endParaRPr sz="145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  <a:spcBef>
                <a:spcPts val="265"/>
              </a:spcBef>
            </a:pPr>
            <a:r>
              <a:rPr sz="1450" dirty="0">
                <a:latin typeface="Times New Roman"/>
                <a:cs typeface="Times New Roman"/>
              </a:rPr>
              <a:t>floppy</a:t>
            </a:r>
            <a:r>
              <a:rPr sz="1450" spc="-7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disk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677404" y="4270785"/>
            <a:ext cx="1412240" cy="53467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360"/>
              </a:spcBef>
            </a:pPr>
            <a:r>
              <a:rPr sz="1450" spc="-5" dirty="0">
                <a:latin typeface="Times New Roman"/>
                <a:cs typeface="Times New Roman"/>
              </a:rPr>
              <a:t>Hard </a:t>
            </a:r>
            <a:r>
              <a:rPr sz="1450" dirty="0">
                <a:latin typeface="Times New Roman"/>
                <a:cs typeface="Times New Roman"/>
              </a:rPr>
              <a:t>disk,</a:t>
            </a:r>
            <a:r>
              <a:rPr sz="1450" spc="-7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floppy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50" dirty="0">
                <a:latin typeface="Times New Roman"/>
                <a:cs typeface="Times New Roman"/>
              </a:rPr>
              <a:t>and optical</a:t>
            </a:r>
            <a:r>
              <a:rPr sz="1450" spc="-15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storage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58876" y="5313730"/>
            <a:ext cx="10071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5080" indent="-143510">
              <a:lnSpc>
                <a:spcPct val="115399"/>
              </a:lnSpc>
              <a:spcBef>
                <a:spcPts val="100"/>
              </a:spcBef>
            </a:pPr>
            <a:r>
              <a:rPr sz="1300" b="1" spc="-5" dirty="0">
                <a:latin typeface="Times New Roman"/>
                <a:cs typeface="Times New Roman"/>
              </a:rPr>
              <a:t>P</a:t>
            </a:r>
            <a:r>
              <a:rPr sz="1300" b="1" spc="-30" dirty="0">
                <a:latin typeface="Times New Roman"/>
                <a:cs typeface="Times New Roman"/>
              </a:rPr>
              <a:t>r</a:t>
            </a:r>
            <a:r>
              <a:rPr sz="1300" b="1" spc="-5" dirty="0">
                <a:latin typeface="Times New Roman"/>
                <a:cs typeface="Times New Roman"/>
              </a:rPr>
              <a:t>ogra</a:t>
            </a:r>
            <a:r>
              <a:rPr sz="1300" b="1" spc="-20" dirty="0">
                <a:latin typeface="Times New Roman"/>
                <a:cs typeface="Times New Roman"/>
              </a:rPr>
              <a:t>mm</a:t>
            </a:r>
            <a:r>
              <a:rPr sz="1300" b="1" spc="-5" dirty="0">
                <a:latin typeface="Times New Roman"/>
                <a:cs typeface="Times New Roman"/>
              </a:rPr>
              <a:t>ing  </a:t>
            </a:r>
            <a:r>
              <a:rPr sz="1300" b="1" spc="-10" dirty="0">
                <a:latin typeface="Times New Roman"/>
                <a:cs typeface="Times New Roman"/>
              </a:rPr>
              <a:t>languages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597278" y="5445658"/>
            <a:ext cx="137922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Machine</a:t>
            </a:r>
            <a:r>
              <a:rPr sz="1450" spc="-12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language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429380" y="5285232"/>
            <a:ext cx="761365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 indent="-35560">
              <a:lnSpc>
                <a:spcPct val="115199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A</a:t>
            </a:r>
            <a:r>
              <a:rPr sz="1450" spc="-10" dirty="0">
                <a:latin typeface="Times New Roman"/>
                <a:cs typeface="Times New Roman"/>
              </a:rPr>
              <a:t>s</a:t>
            </a:r>
            <a:r>
              <a:rPr sz="1450" dirty="0">
                <a:latin typeface="Times New Roman"/>
                <a:cs typeface="Times New Roman"/>
              </a:rPr>
              <a:t>se</a:t>
            </a:r>
            <a:r>
              <a:rPr sz="1450" spc="-15" dirty="0">
                <a:latin typeface="Times New Roman"/>
                <a:cs typeface="Times New Roman"/>
              </a:rPr>
              <a:t>m</a:t>
            </a:r>
            <a:r>
              <a:rPr sz="1450" dirty="0">
                <a:latin typeface="Times New Roman"/>
                <a:cs typeface="Times New Roman"/>
              </a:rPr>
              <a:t>bly  </a:t>
            </a:r>
            <a:r>
              <a:rPr sz="1450" spc="-5" dirty="0">
                <a:latin typeface="Times New Roman"/>
                <a:cs typeface="Times New Roman"/>
              </a:rPr>
              <a:t>language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660772" y="5158333"/>
            <a:ext cx="1348740" cy="789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4320">
              <a:lnSpc>
                <a:spcPct val="115199"/>
              </a:lnSpc>
              <a:spcBef>
                <a:spcPts val="95"/>
              </a:spcBef>
            </a:pPr>
            <a:r>
              <a:rPr sz="1450" dirty="0">
                <a:latin typeface="Times New Roman"/>
                <a:cs typeface="Times New Roman"/>
              </a:rPr>
              <a:t>High level  </a:t>
            </a:r>
            <a:r>
              <a:rPr sz="1450" spc="-5" dirty="0">
                <a:latin typeface="Times New Roman"/>
                <a:cs typeface="Times New Roman"/>
              </a:rPr>
              <a:t>languages </a:t>
            </a:r>
            <a:r>
              <a:rPr sz="1450" dirty="0">
                <a:latin typeface="Times New Roman"/>
                <a:cs typeface="Times New Roman"/>
              </a:rPr>
              <a:t>such</a:t>
            </a:r>
            <a:r>
              <a:rPr sz="1450" spc="-13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as  </a:t>
            </a:r>
            <a:r>
              <a:rPr sz="1450" spc="-5" dirty="0">
                <a:latin typeface="Times New Roman"/>
                <a:cs typeface="Times New Roman"/>
              </a:rPr>
              <a:t>BASIC,</a:t>
            </a:r>
            <a:r>
              <a:rPr sz="1450" spc="-65" dirty="0">
                <a:latin typeface="Times New Roman"/>
                <a:cs typeface="Times New Roman"/>
              </a:rPr>
              <a:t> </a:t>
            </a:r>
            <a:r>
              <a:rPr sz="1450" spc="-25" dirty="0">
                <a:latin typeface="Times New Roman"/>
                <a:cs typeface="Times New Roman"/>
              </a:rPr>
              <a:t>PASCAL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257290" y="5158333"/>
            <a:ext cx="1200150" cy="789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465" marR="30480" algn="ctr">
              <a:lnSpc>
                <a:spcPct val="115199"/>
              </a:lnSpc>
              <a:spcBef>
                <a:spcPts val="95"/>
              </a:spcBef>
            </a:pPr>
            <a:r>
              <a:rPr sz="1450" spc="-40" dirty="0">
                <a:latin typeface="Times New Roman"/>
                <a:cs typeface="Times New Roman"/>
              </a:rPr>
              <a:t>Very </a:t>
            </a:r>
            <a:r>
              <a:rPr sz="1450" dirty="0">
                <a:latin typeface="Times New Roman"/>
                <a:cs typeface="Times New Roman"/>
              </a:rPr>
              <a:t>high</a:t>
            </a:r>
            <a:r>
              <a:rPr sz="1450" spc="-9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level  </a:t>
            </a:r>
            <a:r>
              <a:rPr sz="1450" spc="-5" dirty="0">
                <a:latin typeface="Times New Roman"/>
                <a:cs typeface="Times New Roman"/>
              </a:rPr>
              <a:t>languages </a:t>
            </a:r>
            <a:r>
              <a:rPr sz="1450" dirty="0">
                <a:latin typeface="Times New Roman"/>
                <a:cs typeface="Times New Roman"/>
              </a:rPr>
              <a:t>C,  </a:t>
            </a:r>
            <a:r>
              <a:rPr sz="1450" spc="5" dirty="0">
                <a:latin typeface="Times New Roman"/>
                <a:cs typeface="Times New Roman"/>
              </a:rPr>
              <a:t>C</a:t>
            </a:r>
            <a:r>
              <a:rPr sz="1425" spc="7" baseline="26315" dirty="0">
                <a:latin typeface="Times New Roman"/>
                <a:cs typeface="Times New Roman"/>
              </a:rPr>
              <a:t>++</a:t>
            </a:r>
            <a:r>
              <a:rPr sz="1425" spc="127" baseline="2631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etc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738364" y="5158333"/>
            <a:ext cx="1288415" cy="789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199"/>
              </a:lnSpc>
              <a:spcBef>
                <a:spcPts val="95"/>
              </a:spcBef>
            </a:pPr>
            <a:r>
              <a:rPr sz="1450" dirty="0">
                <a:latin typeface="Times New Roman"/>
                <a:cs typeface="Times New Roman"/>
              </a:rPr>
              <a:t>Natural</a:t>
            </a:r>
            <a:r>
              <a:rPr sz="1450" spc="-12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language  like </a:t>
            </a:r>
            <a:r>
              <a:rPr sz="1450" spc="-5" dirty="0">
                <a:latin typeface="Times New Roman"/>
                <a:cs typeface="Times New Roman"/>
              </a:rPr>
              <a:t>SQL,  PROLOG</a:t>
            </a:r>
            <a:r>
              <a:rPr sz="1450" spc="-2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etc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9044" y="6352438"/>
            <a:ext cx="13652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Times New Roman"/>
                <a:cs typeface="Times New Roman"/>
              </a:rPr>
              <a:t>Famous</a:t>
            </a:r>
            <a:r>
              <a:rPr sz="1300" b="1" spc="-50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Times New Roman"/>
                <a:cs typeface="Times New Roman"/>
              </a:rPr>
              <a:t>computers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707007" y="6051905"/>
            <a:ext cx="1158875" cy="78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5199"/>
              </a:lnSpc>
              <a:spcBef>
                <a:spcPts val="100"/>
              </a:spcBef>
            </a:pPr>
            <a:r>
              <a:rPr sz="1450" spc="-5" dirty="0">
                <a:latin typeface="Times New Roman"/>
                <a:cs typeface="Times New Roman"/>
              </a:rPr>
              <a:t>ENIAC,  </a:t>
            </a:r>
            <a:r>
              <a:rPr sz="1450" spc="-30" dirty="0">
                <a:latin typeface="Times New Roman"/>
                <a:cs typeface="Times New Roman"/>
              </a:rPr>
              <a:t>UNIVAC,</a:t>
            </a:r>
            <a:r>
              <a:rPr sz="1450" spc="-8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IBM</a:t>
            </a: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450" dirty="0">
                <a:latin typeface="Times New Roman"/>
                <a:cs typeface="Times New Roman"/>
              </a:rPr>
              <a:t>705</a:t>
            </a:r>
            <a:r>
              <a:rPr sz="1450" spc="-5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etc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106292" y="6051905"/>
            <a:ext cx="1407160" cy="78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15199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IBM-400, IBM-  1600, </a:t>
            </a:r>
            <a:r>
              <a:rPr sz="1450" spc="-35" dirty="0">
                <a:latin typeface="Times New Roman"/>
                <a:cs typeface="Times New Roman"/>
              </a:rPr>
              <a:t>UNIVAC</a:t>
            </a:r>
            <a:r>
              <a:rPr sz="1450" spc="-10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III</a:t>
            </a:r>
            <a:endParaRPr sz="14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260"/>
              </a:spcBef>
            </a:pPr>
            <a:r>
              <a:rPr sz="1450" dirty="0">
                <a:latin typeface="Times New Roman"/>
                <a:cs typeface="Times New Roman"/>
              </a:rPr>
              <a:t>etc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767453" y="6051905"/>
            <a:ext cx="1133475" cy="78930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450" dirty="0">
                <a:latin typeface="Times New Roman"/>
                <a:cs typeface="Times New Roman"/>
              </a:rPr>
              <a:t>IBM 360,</a:t>
            </a:r>
            <a:r>
              <a:rPr sz="1450" spc="-13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IBM</a:t>
            </a:r>
            <a:endParaRPr sz="14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265"/>
              </a:spcBef>
            </a:pPr>
            <a:r>
              <a:rPr sz="1450" dirty="0">
                <a:latin typeface="Times New Roman"/>
                <a:cs typeface="Times New Roman"/>
              </a:rPr>
              <a:t>370,</a:t>
            </a:r>
            <a:r>
              <a:rPr sz="1450" spc="-125" dirty="0">
                <a:latin typeface="Times New Roman"/>
                <a:cs typeface="Times New Roman"/>
              </a:rPr>
              <a:t> </a:t>
            </a:r>
            <a:r>
              <a:rPr sz="1450" spc="-35" dirty="0">
                <a:latin typeface="Times New Roman"/>
                <a:cs typeface="Times New Roman"/>
              </a:rPr>
              <a:t>UNIVAC</a:t>
            </a: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450" dirty="0">
                <a:latin typeface="Times New Roman"/>
                <a:cs typeface="Times New Roman"/>
              </a:rPr>
              <a:t>9000</a:t>
            </a:r>
            <a:r>
              <a:rPr sz="1450" spc="-5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etc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162294" y="6051905"/>
            <a:ext cx="1393190" cy="78930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450" dirty="0">
                <a:latin typeface="Times New Roman"/>
                <a:cs typeface="Times New Roman"/>
              </a:rPr>
              <a:t>IBM 3033,</a:t>
            </a:r>
            <a:r>
              <a:rPr sz="1450" spc="-10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IBM</a:t>
            </a:r>
            <a:endParaRPr sz="1450">
              <a:latin typeface="Times New Roman"/>
              <a:cs typeface="Times New Roman"/>
            </a:endParaRPr>
          </a:p>
          <a:p>
            <a:pPr marL="12065" marR="5080" algn="ctr">
              <a:lnSpc>
                <a:spcPct val="115199"/>
              </a:lnSpc>
            </a:pPr>
            <a:r>
              <a:rPr sz="1450" dirty="0">
                <a:latin typeface="Times New Roman"/>
                <a:cs typeface="Times New Roman"/>
              </a:rPr>
              <a:t>system 36,</a:t>
            </a:r>
            <a:r>
              <a:rPr sz="1450" spc="-130" dirty="0">
                <a:latin typeface="Times New Roman"/>
                <a:cs typeface="Times New Roman"/>
              </a:rPr>
              <a:t> </a:t>
            </a:r>
            <a:r>
              <a:rPr sz="1450" spc="-60" dirty="0">
                <a:latin typeface="Times New Roman"/>
                <a:cs typeface="Times New Roman"/>
              </a:rPr>
              <a:t>CRAY-  </a:t>
            </a:r>
            <a:r>
              <a:rPr sz="1450" dirty="0">
                <a:latin typeface="Times New Roman"/>
                <a:cs typeface="Times New Roman"/>
              </a:rPr>
              <a:t>I</a:t>
            </a:r>
            <a:r>
              <a:rPr sz="1450" spc="-2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etc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808468" y="6051905"/>
            <a:ext cx="1148715" cy="78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199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Pentium</a:t>
            </a:r>
            <a:r>
              <a:rPr sz="1450" spc="-13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series,  </a:t>
            </a:r>
            <a:r>
              <a:rPr sz="1450" spc="-30" dirty="0">
                <a:latin typeface="Times New Roman"/>
                <a:cs typeface="Times New Roman"/>
              </a:rPr>
              <a:t>LAPTOP,  </a:t>
            </a:r>
            <a:r>
              <a:rPr sz="1450" spc="-25" dirty="0">
                <a:latin typeface="Times New Roman"/>
                <a:cs typeface="Times New Roman"/>
              </a:rPr>
              <a:t>PALMTOP</a:t>
            </a:r>
            <a:r>
              <a:rPr sz="1450" spc="-11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etc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>
            <a:spLocks noGrp="1"/>
          </p:cNvSpPr>
          <p:nvPr>
            <p:ph type="title"/>
          </p:nvPr>
        </p:nvSpPr>
        <p:spPr>
          <a:xfrm>
            <a:off x="5105400" y="0"/>
            <a:ext cx="40386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u="heavy" spc="-25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GENERATION</a:t>
            </a:r>
            <a:r>
              <a:rPr sz="2800" b="1" u="heavy" spc="-14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45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TABLE</a:t>
            </a:r>
            <a:endParaRPr sz="2800" dirty="0"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8288528" y="579119"/>
            <a:ext cx="117729" cy="121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533400"/>
          </a:xfrm>
        </p:spPr>
        <p:txBody>
          <a:bodyPr>
            <a:normAutofit fontScale="90000"/>
          </a:bodyPr>
          <a:lstStyle/>
          <a:p>
            <a:r>
              <a:rPr lang="en-IN" spc="-5" dirty="0" smtClean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cs typeface="Times New Roman"/>
              </a:rPr>
              <a:t>The Computer System</a:t>
            </a:r>
            <a:endParaRPr lang="en-IN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83880" cy="52578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000" dirty="0" smtClean="0"/>
              <a:t>		</a:t>
            </a:r>
            <a:r>
              <a:rPr lang="en-IN" sz="2100" dirty="0" smtClean="0"/>
              <a:t>A computer can be viewed as a system, which consist of number of interrelated components that work together with the aim of converting data into information.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100" b="1" dirty="0" smtClean="0"/>
              <a:t>Programs</a:t>
            </a:r>
            <a:r>
              <a:rPr lang="en-IN" sz="2100" dirty="0" smtClean="0"/>
              <a:t> :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100" dirty="0" smtClean="0"/>
              <a:t>		The instruction given to the computer.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100" b="1" dirty="0" smtClean="0"/>
              <a:t>Hardware :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100" dirty="0" smtClean="0"/>
              <a:t>		The physical parts that makes the computer.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100" b="1" dirty="0" smtClean="0"/>
              <a:t>Software :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100" dirty="0" smtClean="0"/>
              <a:t>		It is a collection of data or computer instructions that tell the computer how to work. 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100" b="1" dirty="0" smtClean="0"/>
              <a:t>Peripherals :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100" b="1" dirty="0" smtClean="0"/>
              <a:t>		</a:t>
            </a:r>
            <a:r>
              <a:rPr lang="en-IN" sz="2100" dirty="0" smtClean="0"/>
              <a:t>Any hardware device connected to the computer or any part of the computer outside the CPU and working memory.</a:t>
            </a:r>
            <a:endParaRPr lang="en-IN" sz="2100" b="1" dirty="0" smtClean="0"/>
          </a:p>
          <a:p>
            <a:pPr algn="just">
              <a:lnSpc>
                <a:spcPct val="150000"/>
              </a:lnSpc>
              <a:buNone/>
            </a:pPr>
            <a:endParaRPr lang="en-IN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IN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Classification </a:t>
            </a:r>
            <a:r>
              <a:rPr lang="en-IN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of </a:t>
            </a:r>
            <a:r>
              <a:rPr lang="en-IN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Computers</a:t>
            </a:r>
            <a:r>
              <a:rPr lang="en-IN" dirty="0" smtClean="0">
                <a:solidFill>
                  <a:srgbClr val="FF0000"/>
                </a:solidFill>
                <a:cs typeface="Times New Roman"/>
              </a:rPr>
              <a:t/>
            </a:r>
            <a:br>
              <a:rPr lang="en-IN" dirty="0" smtClean="0">
                <a:solidFill>
                  <a:srgbClr val="FF0000"/>
                </a:solidFill>
                <a:cs typeface="Times New Roman"/>
              </a:rPr>
            </a:br>
            <a:endParaRPr lang="en-IN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88680" cy="4492752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1400" dirty="0" smtClean="0"/>
          </a:p>
          <a:p>
            <a:pPr>
              <a:buNone/>
            </a:pPr>
            <a:endParaRPr lang="en-IN" sz="1400" dirty="0" smtClean="0"/>
          </a:p>
          <a:p>
            <a:pPr>
              <a:buNone/>
            </a:pPr>
            <a:endParaRPr lang="en-IN" sz="1400" dirty="0" smtClean="0"/>
          </a:p>
          <a:p>
            <a:pPr>
              <a:buNone/>
            </a:pPr>
            <a:endParaRPr lang="en-IN" sz="1400" dirty="0" smtClean="0"/>
          </a:p>
          <a:p>
            <a:pPr>
              <a:buNone/>
            </a:pPr>
            <a:endParaRPr lang="en-IN" sz="1400" dirty="0" smtClean="0"/>
          </a:p>
          <a:p>
            <a:pPr>
              <a:buNone/>
            </a:pPr>
            <a:endParaRPr lang="en-IN" sz="1400" dirty="0" smtClean="0"/>
          </a:p>
          <a:p>
            <a:pPr>
              <a:buNone/>
            </a:pPr>
            <a:endParaRPr lang="en-IN" sz="1400" dirty="0" smtClean="0"/>
          </a:p>
          <a:p>
            <a:pPr>
              <a:buNone/>
            </a:pPr>
            <a:endParaRPr lang="en-IN" sz="1400" dirty="0" smtClean="0"/>
          </a:p>
          <a:p>
            <a:pPr>
              <a:buNone/>
            </a:pPr>
            <a:r>
              <a:rPr lang="en-IN" sz="1400" dirty="0" smtClean="0"/>
              <a:t>		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1981200"/>
            <a:ext cx="2438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Classifications of computers</a:t>
            </a:r>
            <a:endParaRPr lang="en-IN" dirty="0"/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>
            <a:off x="4572000" y="26670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3048000"/>
            <a:ext cx="662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Callout 1 11"/>
          <p:cNvSpPr/>
          <p:nvPr/>
        </p:nvSpPr>
        <p:spPr>
          <a:xfrm>
            <a:off x="762000" y="3657600"/>
            <a:ext cx="838200" cy="533400"/>
          </a:xfrm>
          <a:prstGeom prst="borderCallout1">
            <a:avLst>
              <a:gd name="adj1" fmla="val 5563"/>
              <a:gd name="adj2" fmla="val 45374"/>
              <a:gd name="adj3" fmla="val -111676"/>
              <a:gd name="adj4" fmla="val 43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Micro </a:t>
            </a:r>
            <a:endParaRPr lang="en-IN" dirty="0"/>
          </a:p>
        </p:txBody>
      </p:sp>
      <p:sp>
        <p:nvSpPr>
          <p:cNvPr id="15" name="Line Callout 1 14"/>
          <p:cNvSpPr/>
          <p:nvPr/>
        </p:nvSpPr>
        <p:spPr>
          <a:xfrm>
            <a:off x="2895600" y="3657600"/>
            <a:ext cx="838200" cy="533400"/>
          </a:xfrm>
          <a:prstGeom prst="borderCallout1">
            <a:avLst>
              <a:gd name="adj1" fmla="val -2349"/>
              <a:gd name="adj2" fmla="val 42017"/>
              <a:gd name="adj3" fmla="val -111676"/>
              <a:gd name="adj4" fmla="val 43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Mini</a:t>
            </a:r>
            <a:endParaRPr lang="en-IN" dirty="0"/>
          </a:p>
        </p:txBody>
      </p:sp>
      <p:sp>
        <p:nvSpPr>
          <p:cNvPr id="16" name="Line Callout 1 15"/>
          <p:cNvSpPr/>
          <p:nvPr/>
        </p:nvSpPr>
        <p:spPr>
          <a:xfrm>
            <a:off x="5029200" y="3657600"/>
            <a:ext cx="1295400" cy="533400"/>
          </a:xfrm>
          <a:prstGeom prst="borderCallout1">
            <a:avLst>
              <a:gd name="adj1" fmla="val -2349"/>
              <a:gd name="adj2" fmla="val 44288"/>
              <a:gd name="adj3" fmla="val -111676"/>
              <a:gd name="adj4" fmla="val 43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Mainframe</a:t>
            </a:r>
            <a:endParaRPr lang="en-IN" dirty="0"/>
          </a:p>
        </p:txBody>
      </p:sp>
      <p:sp>
        <p:nvSpPr>
          <p:cNvPr id="17" name="Line Callout 1 16"/>
          <p:cNvSpPr/>
          <p:nvPr/>
        </p:nvSpPr>
        <p:spPr>
          <a:xfrm>
            <a:off x="7391400" y="3657600"/>
            <a:ext cx="838200" cy="533400"/>
          </a:xfrm>
          <a:prstGeom prst="borderCallout1">
            <a:avLst>
              <a:gd name="adj1" fmla="val 288"/>
              <a:gd name="adj2" fmla="val 47052"/>
              <a:gd name="adj3" fmla="val -111676"/>
              <a:gd name="adj4" fmla="val 43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Super</a:t>
            </a:r>
            <a:endParaRPr lang="en-IN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143000" y="41910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ine Callout 1 19"/>
          <p:cNvSpPr/>
          <p:nvPr/>
        </p:nvSpPr>
        <p:spPr>
          <a:xfrm>
            <a:off x="381000" y="5029200"/>
            <a:ext cx="914400" cy="533400"/>
          </a:xfrm>
          <a:prstGeom prst="borderCallout1">
            <a:avLst>
              <a:gd name="adj1" fmla="val 2927"/>
              <a:gd name="adj2" fmla="val 46491"/>
              <a:gd name="adj3" fmla="val -74754"/>
              <a:gd name="adj4" fmla="val 46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/>
              <a:t>Desktop</a:t>
            </a:r>
            <a:endParaRPr lang="en-IN" sz="1600" dirty="0"/>
          </a:p>
        </p:txBody>
      </p:sp>
      <p:sp>
        <p:nvSpPr>
          <p:cNvPr id="21" name="Line Callout 1 20"/>
          <p:cNvSpPr/>
          <p:nvPr/>
        </p:nvSpPr>
        <p:spPr>
          <a:xfrm>
            <a:off x="1524000" y="5029200"/>
            <a:ext cx="838200" cy="533400"/>
          </a:xfrm>
          <a:prstGeom prst="borderCallout1">
            <a:avLst>
              <a:gd name="adj1" fmla="val -2349"/>
              <a:gd name="adj2" fmla="val 50409"/>
              <a:gd name="adj3" fmla="val -72116"/>
              <a:gd name="adj4" fmla="val 50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Laptop</a:t>
            </a:r>
            <a:endParaRPr lang="en-IN" dirty="0"/>
          </a:p>
        </p:txBody>
      </p:sp>
      <p:sp>
        <p:nvSpPr>
          <p:cNvPr id="22" name="Line Callout 1 21"/>
          <p:cNvSpPr/>
          <p:nvPr/>
        </p:nvSpPr>
        <p:spPr>
          <a:xfrm>
            <a:off x="2819400" y="5029200"/>
            <a:ext cx="838200" cy="533400"/>
          </a:xfrm>
          <a:prstGeom prst="borderCallout1">
            <a:avLst>
              <a:gd name="adj1" fmla="val -7624"/>
              <a:gd name="adj2" fmla="val 48731"/>
              <a:gd name="adj3" fmla="val -74753"/>
              <a:gd name="adj4" fmla="val 48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 smtClean="0"/>
              <a:t>Hand-Held</a:t>
            </a:r>
            <a:endParaRPr lang="en-IN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62000" y="46482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IN" spc="-5" dirty="0" smtClean="0">
                <a:solidFill>
                  <a:srgbClr val="FF0000"/>
                </a:solidFill>
                <a:cs typeface="Times New Roman"/>
              </a:rPr>
              <a:t>Microcomputers: </a:t>
            </a:r>
            <a:r>
              <a:rPr lang="en-IN" dirty="0" smtClean="0">
                <a:cs typeface="Times New Roman"/>
              </a:rPr>
              <a:t/>
            </a:r>
            <a:br>
              <a:rPr lang="en-IN" dirty="0" smtClean="0">
                <a:cs typeface="Times New Roman"/>
              </a:rPr>
            </a:br>
            <a:endParaRPr lang="en-IN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83880" cy="5105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1800" dirty="0" smtClean="0"/>
              <a:t>These were small in size, low cost digital computers.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/>
              <a:t>A PC can be defined as a small, relatively inexpensive computer designed for an individual user. 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/>
              <a:t>Consists of MP, a storage unit, an input channel and an output channel.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/>
              <a:t>And also connecting cables, appropriate peripherals, an OS and Software programs.</a:t>
            </a:r>
          </a:p>
          <a:p>
            <a:pPr algn="just">
              <a:lnSpc>
                <a:spcPct val="150000"/>
              </a:lnSpc>
            </a:pPr>
            <a:r>
              <a:rPr lang="en-IN" sz="1800" dirty="0" smtClean="0"/>
              <a:t>At home, the most popular use for personal computers is playing games and surfing the Internet.</a:t>
            </a:r>
          </a:p>
          <a:p>
            <a:pPr algn="just">
              <a:lnSpc>
                <a:spcPct val="150000"/>
              </a:lnSpc>
              <a:buNone/>
            </a:pPr>
            <a:endParaRPr lang="en-IN" sz="1800" dirty="0" smtClean="0"/>
          </a:p>
          <a:p>
            <a:pPr algn="just">
              <a:lnSpc>
                <a:spcPct val="150000"/>
              </a:lnSpc>
              <a:buNone/>
            </a:pPr>
            <a:endParaRPr lang="en-IN" sz="1800" dirty="0" smtClean="0"/>
          </a:p>
          <a:p>
            <a:pPr algn="just">
              <a:lnSpc>
                <a:spcPct val="150000"/>
              </a:lnSpc>
              <a:buNone/>
            </a:pPr>
            <a:endParaRPr lang="en-IN" sz="1800" dirty="0" smtClean="0"/>
          </a:p>
          <a:p>
            <a:pPr algn="just">
              <a:lnSpc>
                <a:spcPct val="170000"/>
              </a:lnSpc>
              <a:buNone/>
            </a:pPr>
            <a:endParaRPr lang="en-IN" sz="18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83880" cy="4572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INTRODUCTION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83880" cy="5105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000" dirty="0" smtClean="0"/>
              <a:t>What is Computer?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000" b="1" dirty="0" smtClean="0">
                <a:solidFill>
                  <a:srgbClr val="FF0000"/>
                </a:solidFill>
              </a:rPr>
              <a:t>C</a:t>
            </a:r>
            <a:r>
              <a:rPr lang="en-IN" sz="2000" dirty="0" smtClean="0"/>
              <a:t>ommonly </a:t>
            </a:r>
            <a:r>
              <a:rPr lang="en-IN" sz="2000" b="1" dirty="0" smtClean="0">
                <a:solidFill>
                  <a:srgbClr val="FF0000"/>
                </a:solidFill>
              </a:rPr>
              <a:t>O</a:t>
            </a:r>
            <a:r>
              <a:rPr lang="en-IN" sz="2000" dirty="0" smtClean="0"/>
              <a:t>perating </a:t>
            </a:r>
            <a:r>
              <a:rPr lang="en-IN" sz="2000" b="1" dirty="0" smtClean="0">
                <a:solidFill>
                  <a:srgbClr val="FF0000"/>
                </a:solidFill>
              </a:rPr>
              <a:t>M</a:t>
            </a:r>
            <a:r>
              <a:rPr lang="en-IN" sz="2000" dirty="0" smtClean="0"/>
              <a:t>achine </a:t>
            </a:r>
            <a:r>
              <a:rPr lang="en-IN" sz="2000" b="1" dirty="0" smtClean="0">
                <a:solidFill>
                  <a:srgbClr val="FF0000"/>
                </a:solidFill>
              </a:rPr>
              <a:t>P</a:t>
            </a:r>
            <a:r>
              <a:rPr lang="en-IN" sz="2000" dirty="0" smtClean="0"/>
              <a:t>articularly </a:t>
            </a:r>
            <a:r>
              <a:rPr lang="en-IN" sz="2000" b="1" dirty="0" smtClean="0">
                <a:solidFill>
                  <a:srgbClr val="FF0000"/>
                </a:solidFill>
              </a:rPr>
              <a:t>U</a:t>
            </a:r>
            <a:r>
              <a:rPr lang="en-IN" sz="2000" dirty="0" smtClean="0"/>
              <a:t>sed for </a:t>
            </a:r>
            <a:r>
              <a:rPr lang="en-IN" sz="2000" b="1" dirty="0" smtClean="0">
                <a:solidFill>
                  <a:srgbClr val="FF0000"/>
                </a:solidFill>
              </a:rPr>
              <a:t>T</a:t>
            </a:r>
            <a:r>
              <a:rPr lang="en-IN" sz="2000" dirty="0" smtClean="0"/>
              <a:t>echnology </a:t>
            </a:r>
            <a:r>
              <a:rPr lang="en-IN" sz="2000" b="1" dirty="0" smtClean="0">
                <a:solidFill>
                  <a:srgbClr val="FF0000"/>
                </a:solidFill>
              </a:rPr>
              <a:t>E</a:t>
            </a:r>
            <a:r>
              <a:rPr lang="en-IN" sz="2000" dirty="0" smtClean="0"/>
              <a:t>ducation and </a:t>
            </a:r>
            <a:r>
              <a:rPr lang="en-IN" sz="2000" b="1" dirty="0" smtClean="0">
                <a:solidFill>
                  <a:srgbClr val="FF0000"/>
                </a:solidFill>
              </a:rPr>
              <a:t>R</a:t>
            </a:r>
            <a:r>
              <a:rPr lang="en-IN" sz="2000" dirty="0" smtClean="0"/>
              <a:t>esearch. 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000" dirty="0" smtClean="0"/>
              <a:t>In a simple way, Computer is a electronic device that: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/>
              <a:t>Accepts input (Raw Data)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/>
              <a:t>Processes the input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/>
              <a:t>Stores data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/>
              <a:t>Produces output (information)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000" dirty="0" smtClean="0"/>
              <a:t>		</a:t>
            </a:r>
          </a:p>
          <a:p>
            <a:pPr algn="just">
              <a:lnSpc>
                <a:spcPct val="150000"/>
              </a:lnSpc>
              <a:buNone/>
            </a:pPr>
            <a:endParaRPr lang="en-IN" sz="2000" dirty="0" smtClean="0"/>
          </a:p>
          <a:p>
            <a:pPr algn="just">
              <a:lnSpc>
                <a:spcPct val="150000"/>
              </a:lnSpc>
              <a:buNone/>
            </a:pPr>
            <a:endParaRPr lang="en-IN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56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b="1" spc="-5" dirty="0" smtClean="0">
                <a:solidFill>
                  <a:srgbClr val="FF0000"/>
                </a:solidFill>
                <a:cs typeface="Times New Roman"/>
              </a:rPr>
              <a:t>Microcomputers: </a:t>
            </a:r>
          </a:p>
          <a:p>
            <a:pPr>
              <a:lnSpc>
                <a:spcPct val="150000"/>
              </a:lnSpc>
              <a:buNone/>
            </a:pPr>
            <a:r>
              <a:rPr lang="en-IN" sz="2000" dirty="0" smtClean="0"/>
              <a:t>Examples: </a:t>
            </a:r>
            <a:br>
              <a:rPr lang="en-IN" sz="2000" dirty="0" smtClean="0"/>
            </a:br>
            <a:r>
              <a:rPr lang="en-IN" sz="2000" dirty="0" smtClean="0"/>
              <a:t>IBM PC Pentium 100, IBM PC Pentium 200, Apple Macintosh etc</a:t>
            </a:r>
            <a:endParaRPr lang="en-IN" sz="2000" dirty="0"/>
          </a:p>
        </p:txBody>
      </p:sp>
      <p:sp>
        <p:nvSpPr>
          <p:cNvPr id="25602" name="AutoShape 2" descr="Classification of Micro Computers – Math/Computer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04" name="AutoShape 4" descr="Classification of Micro Computers – Math/Computer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06" name="AutoShape 6" descr="Classification of Micro Computers – Math/Computer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08" name="AutoShape 8" descr="Classification of Micro Computers – Math/Computer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12" name="AutoShape 12" descr="IBM PC - Chessprogramming w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14" name="AutoShape 14" descr="IBM PC - Chessprogramming w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16" name="AutoShape 16" descr="IBM PC - Chessprogramming w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18" name="AutoShape 18" descr="IBM PC - Chessprogramming w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20" name="AutoShape 20" descr="IBM PC - Chessprogramming w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22" name="AutoShape 22" descr="IBM PC - Chessprogramming w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24" name="AutoShape 24" descr="IBM PC Serie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26" name="AutoShape 26" descr="IBM PC Serie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28" name="AutoShape 28" descr="IBM PC Serie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30" name="AutoShape 30" descr="IBM PC Serie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32" name="AutoShape 32" descr="IBM PC Serie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34" name="AutoShape 34" descr="IBM PC Serie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36" name="AutoShape 36" descr="Apricot XEN-PC Product Datash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5637" name="Picture 37" descr="C:\Users\SHK\Desktop\download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43200"/>
            <a:ext cx="4114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701040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Desktop Computers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183880" cy="4419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000" dirty="0" smtClean="0"/>
              <a:t>It is one of the type of micro computers.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It is also known as PC, intended for stand – alone applications used by an individuals.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These computers typically consists of a system unit, monitor, a keyboard, an internal hard disk storage and other peripherals.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They are not expensive and fit for small business.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183880" cy="762000"/>
          </a:xfrm>
        </p:spPr>
        <p:txBody>
          <a:bodyPr>
            <a:noAutofit/>
          </a:bodyPr>
          <a:lstStyle/>
          <a:p>
            <a:r>
              <a:rPr lang="en-IN" sz="2400" dirty="0" smtClean="0">
                <a:solidFill>
                  <a:srgbClr val="FF0000"/>
                </a:solidFill>
                <a:effectLst/>
              </a:rPr>
              <a:t>Desktop Computers</a:t>
            </a:r>
            <a:br>
              <a:rPr lang="en-IN" sz="2400" dirty="0" smtClean="0">
                <a:solidFill>
                  <a:srgbClr val="FF0000"/>
                </a:solidFill>
                <a:effectLst/>
              </a:rPr>
            </a:br>
            <a:r>
              <a:rPr lang="en-IN" sz="2000" dirty="0" smtClean="0">
                <a:effectLst/>
              </a:rPr>
              <a:t/>
            </a:r>
            <a:br>
              <a:rPr lang="en-IN" sz="2000" dirty="0" smtClean="0">
                <a:effectLst/>
              </a:rPr>
            </a:br>
            <a:r>
              <a:rPr lang="en-IN" sz="2000" b="0" dirty="0" smtClean="0">
                <a:solidFill>
                  <a:schemeClr val="tx1"/>
                </a:solidFill>
                <a:effectLst/>
              </a:rPr>
              <a:t>Examples:</a:t>
            </a:r>
            <a:br>
              <a:rPr lang="en-IN" sz="2000" b="0" dirty="0" smtClean="0">
                <a:solidFill>
                  <a:schemeClr val="tx1"/>
                </a:solidFill>
                <a:effectLst/>
              </a:rPr>
            </a:br>
            <a:r>
              <a:rPr lang="en-IN" sz="2000" b="0" dirty="0" smtClean="0">
                <a:solidFill>
                  <a:schemeClr val="tx1"/>
                </a:solidFill>
                <a:effectLst/>
              </a:rPr>
              <a:t>		IBM, Apple, Dell and Hp.</a:t>
            </a:r>
            <a:endParaRPr lang="en-IN" sz="20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F:\compu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6096000" cy="352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624840"/>
          </a:xfrm>
        </p:spPr>
        <p:txBody>
          <a:bodyPr>
            <a:normAutofit/>
          </a:bodyPr>
          <a:lstStyle/>
          <a:p>
            <a:pPr algn="just"/>
            <a:r>
              <a:rPr lang="en-IN" sz="2800" dirty="0" smtClean="0">
                <a:solidFill>
                  <a:srgbClr val="FF0000"/>
                </a:solidFill>
              </a:rPr>
              <a:t>Laptop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83880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 smtClean="0"/>
              <a:t>It is portable, and also known as notebook computers.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/>
              <a:t>It has same features of desktop computers and small in size.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/>
              <a:t>They do not contain any external power supply.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000" b="1" dirty="0" smtClean="0"/>
              <a:t>Advantages: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000" dirty="0" smtClean="0"/>
              <a:t> Small in size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000" dirty="0" smtClean="0"/>
              <a:t>Lightweight         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000" b="1" dirty="0" smtClean="0"/>
              <a:t>Disadvantages: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000" dirty="0" smtClean="0"/>
              <a:t>Expensive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5" name="Picture 2" descr="C:\Users\SHK\Desktop\download (1)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971800"/>
            <a:ext cx="3555218" cy="2676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381000"/>
          </a:xfrm>
        </p:spPr>
        <p:txBody>
          <a:bodyPr>
            <a:no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Hand- Held Computers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83880" cy="5562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 smtClean="0"/>
              <a:t>Handheld computers also known as personal digital assistants (PDAs).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/>
              <a:t>They are small, portable devices.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/>
              <a:t>We can use the terms “handheld computer” and “PDA” are often used interchangeably,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dirty="0" smtClean="0"/>
              <a:t>handhelds tend to be larger and feature miniature keyboards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dirty="0" smtClean="0"/>
              <a:t>PDAs tend to be smaller and rely on a </a:t>
            </a:r>
            <a:r>
              <a:rPr lang="en-IN" sz="2000" dirty="0" smtClean="0">
                <a:hlinkClick r:id="rId2"/>
              </a:rPr>
              <a:t>touch screen</a:t>
            </a:r>
            <a:r>
              <a:rPr lang="en-IN" sz="2000" dirty="0" smtClean="0"/>
              <a:t> and stylus for data entry.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/>
              <a:t>The size of handheld computers ranges from </a:t>
            </a:r>
            <a:r>
              <a:rPr lang="en-IN" sz="2000" dirty="0" smtClean="0">
                <a:hlinkClick r:id="rId3"/>
              </a:rPr>
              <a:t>credit card</a:t>
            </a:r>
            <a:r>
              <a:rPr lang="en-IN" sz="2000" dirty="0" smtClean="0"/>
              <a:t> to small notebook computer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/>
              <a:t>The most popular size for the devices is palm size.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/>
              <a:t>Most handheld computers utilize a liquid crystal display (LCD).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</a:rPr>
              <a:t>Hand- Held Computers</a:t>
            </a:r>
          </a:p>
          <a:p>
            <a:pPr>
              <a:buNone/>
            </a:pPr>
            <a:r>
              <a:rPr lang="en-IN" sz="2000" dirty="0" smtClean="0"/>
              <a:t>Examples:</a:t>
            </a:r>
          </a:p>
          <a:p>
            <a:pPr>
              <a:buNone/>
            </a:pPr>
            <a:r>
              <a:rPr lang="en-IN" sz="2000" dirty="0" smtClean="0"/>
              <a:t>Apple Newton, Casio Cassiopeia and Franklin </a:t>
            </a:r>
            <a:r>
              <a:rPr lang="en-IN" sz="2000" dirty="0" err="1" smtClean="0"/>
              <a:t>EbookMan</a:t>
            </a:r>
            <a:endParaRPr lang="en-IN" sz="2000" dirty="0" smtClean="0"/>
          </a:p>
          <a:p>
            <a:pPr>
              <a:buNone/>
            </a:pPr>
            <a:endParaRPr lang="en-IN" sz="2000" dirty="0"/>
          </a:p>
        </p:txBody>
      </p:sp>
      <p:pic>
        <p:nvPicPr>
          <p:cNvPr id="76804" name="Picture 4" descr="C:\Users\SHK\Desktop\download (3)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2219325" cy="2066925"/>
          </a:xfrm>
          <a:prstGeom prst="rect">
            <a:avLst/>
          </a:prstGeom>
          <a:noFill/>
        </p:spPr>
      </p:pic>
      <p:pic>
        <p:nvPicPr>
          <p:cNvPr id="76805" name="Picture 5" descr="C:\Users\SHK\Desktop\download (2)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438400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457200"/>
          </a:xfrm>
        </p:spPr>
        <p:txBody>
          <a:bodyPr>
            <a:normAutofit fontScale="90000"/>
          </a:bodyPr>
          <a:lstStyle/>
          <a:p>
            <a:r>
              <a:rPr lang="en-IN" sz="2800" spc="-5" dirty="0" smtClean="0">
                <a:solidFill>
                  <a:srgbClr val="FF0000"/>
                </a:solidFill>
                <a:cs typeface="Times New Roman"/>
              </a:rPr>
              <a:t>Mini Computer</a:t>
            </a:r>
            <a:endParaRPr lang="en-IN" sz="28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83880" cy="4721352"/>
          </a:xfrm>
        </p:spPr>
        <p:txBody>
          <a:bodyPr>
            <a:normAutofit fontScale="77500" lnSpcReduction="20000"/>
          </a:bodyPr>
          <a:lstStyle/>
          <a:p>
            <a:pPr marL="355600" indent="-342900" algn="just">
              <a:lnSpc>
                <a:spcPct val="160000"/>
              </a:lnSpc>
              <a:spcBef>
                <a:spcPts val="10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2600" dirty="0" smtClean="0">
                <a:cs typeface="Times New Roman" pitchFamily="18" charset="0"/>
              </a:rPr>
              <a:t>These computers </a:t>
            </a:r>
            <a:r>
              <a:rPr lang="en-IN" sz="2600" spc="-5" dirty="0" smtClean="0">
                <a:cs typeface="Times New Roman" pitchFamily="18" charset="0"/>
              </a:rPr>
              <a:t>are </a:t>
            </a:r>
            <a:r>
              <a:rPr lang="en-IN" sz="2600" dirty="0" smtClean="0">
                <a:cs typeface="Times New Roman" pitchFamily="18" charset="0"/>
              </a:rPr>
              <a:t>smaller </a:t>
            </a:r>
            <a:r>
              <a:rPr lang="en-IN" sz="2600" spc="-5" dirty="0" smtClean="0">
                <a:cs typeface="Times New Roman" pitchFamily="18" charset="0"/>
              </a:rPr>
              <a:t>in </a:t>
            </a:r>
            <a:r>
              <a:rPr lang="en-IN" sz="2600" dirty="0" smtClean="0">
                <a:cs typeface="Times New Roman" pitchFamily="18" charset="0"/>
              </a:rPr>
              <a:t>size </a:t>
            </a:r>
            <a:r>
              <a:rPr lang="en-IN" sz="2600" spc="-5" dirty="0" smtClean="0">
                <a:cs typeface="Times New Roman" pitchFamily="18" charset="0"/>
              </a:rPr>
              <a:t>but </a:t>
            </a:r>
            <a:r>
              <a:rPr lang="en-IN" sz="2600" dirty="0" smtClean="0">
                <a:cs typeface="Times New Roman" pitchFamily="18" charset="0"/>
              </a:rPr>
              <a:t>larger</a:t>
            </a:r>
            <a:r>
              <a:rPr lang="en-IN" sz="2600" spc="-55" dirty="0" smtClean="0">
                <a:cs typeface="Times New Roman" pitchFamily="18" charset="0"/>
              </a:rPr>
              <a:t> </a:t>
            </a:r>
            <a:r>
              <a:rPr lang="en-IN" sz="2600" spc="-5" dirty="0" smtClean="0">
                <a:cs typeface="Times New Roman" pitchFamily="18" charset="0"/>
              </a:rPr>
              <a:t>as compared </a:t>
            </a:r>
            <a:r>
              <a:rPr lang="en-IN" sz="2600" dirty="0" smtClean="0">
                <a:cs typeface="Times New Roman" pitchFamily="18" charset="0"/>
              </a:rPr>
              <a:t>to </a:t>
            </a:r>
            <a:r>
              <a:rPr lang="en-IN" sz="2600" spc="-5" dirty="0" smtClean="0">
                <a:cs typeface="Times New Roman" pitchFamily="18" charset="0"/>
              </a:rPr>
              <a:t>Micro</a:t>
            </a:r>
            <a:r>
              <a:rPr lang="en-IN" sz="2600" spc="-40" dirty="0" smtClean="0">
                <a:cs typeface="Times New Roman" pitchFamily="18" charset="0"/>
              </a:rPr>
              <a:t> </a:t>
            </a:r>
            <a:r>
              <a:rPr lang="en-IN" sz="2600" dirty="0" smtClean="0">
                <a:cs typeface="Times New Roman" pitchFamily="18" charset="0"/>
              </a:rPr>
              <a:t>Computers.</a:t>
            </a:r>
          </a:p>
          <a:p>
            <a:pPr marL="355600" indent="-342900" algn="just">
              <a:lnSpc>
                <a:spcPct val="160000"/>
              </a:lnSpc>
              <a:spcBef>
                <a:spcPts val="24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2600" spc="-5" dirty="0" smtClean="0">
                <a:cs typeface="Times New Roman" pitchFamily="18" charset="0"/>
              </a:rPr>
              <a:t>Less expensive.</a:t>
            </a:r>
          </a:p>
          <a:p>
            <a:pPr marL="355600" indent="-342900" algn="just">
              <a:lnSpc>
                <a:spcPct val="160000"/>
              </a:lnSpc>
              <a:spcBef>
                <a:spcPts val="24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2600" dirty="0" smtClean="0">
                <a:cs typeface="Times New Roman" pitchFamily="18" charset="0"/>
              </a:rPr>
              <a:t>Primary memory </a:t>
            </a:r>
            <a:r>
              <a:rPr lang="en-IN" sz="2600" spc="-5" dirty="0" smtClean="0">
                <a:cs typeface="Times New Roman" pitchFamily="18" charset="0"/>
              </a:rPr>
              <a:t>is </a:t>
            </a:r>
            <a:r>
              <a:rPr lang="en-IN" sz="2600" dirty="0" smtClean="0">
                <a:cs typeface="Times New Roman" pitchFamily="18" charset="0"/>
              </a:rPr>
              <a:t>usually </a:t>
            </a:r>
            <a:r>
              <a:rPr lang="en-IN" sz="2600" spc="-5" dirty="0" smtClean="0">
                <a:cs typeface="Times New Roman" pitchFamily="18" charset="0"/>
              </a:rPr>
              <a:t>in </a:t>
            </a:r>
            <a:r>
              <a:rPr lang="en-IN" sz="2600" dirty="0" smtClean="0">
                <a:cs typeface="Times New Roman" pitchFamily="18" charset="0"/>
              </a:rPr>
              <a:t>GIGA</a:t>
            </a:r>
            <a:r>
              <a:rPr lang="en-IN" sz="2600" spc="-60" dirty="0" smtClean="0">
                <a:cs typeface="Times New Roman" pitchFamily="18" charset="0"/>
              </a:rPr>
              <a:t> </a:t>
            </a:r>
            <a:r>
              <a:rPr lang="en-IN" sz="2600" spc="-5" dirty="0" smtClean="0">
                <a:cs typeface="Times New Roman" pitchFamily="18" charset="0"/>
              </a:rPr>
              <a:t>Bytes</a:t>
            </a:r>
          </a:p>
          <a:p>
            <a:pPr marL="355600" marR="531495" indent="-342900" algn="just">
              <a:lnSpc>
                <a:spcPct val="160000"/>
              </a:lnSpc>
              <a:spcBef>
                <a:spcPts val="51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2600" dirty="0" smtClean="0">
                <a:cs typeface="Times New Roman" pitchFamily="18" charset="0"/>
              </a:rPr>
              <a:t>Designed </a:t>
            </a:r>
            <a:r>
              <a:rPr lang="en-IN" sz="2600" spc="-5" dirty="0" smtClean="0">
                <a:cs typeface="Times New Roman" pitchFamily="18" charset="0"/>
              </a:rPr>
              <a:t>to meet the computing needs in a small to medium sized business environment.</a:t>
            </a:r>
          </a:p>
          <a:p>
            <a:pPr marL="355600" marR="531495" indent="-342900" algn="just">
              <a:lnSpc>
                <a:spcPct val="160000"/>
              </a:lnSpc>
              <a:spcBef>
                <a:spcPts val="51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2600" spc="-5" dirty="0" smtClean="0">
                <a:cs typeface="Times New Roman" pitchFamily="18" charset="0"/>
              </a:rPr>
              <a:t>Initially, it capable of supporting 4 to 200 users.</a:t>
            </a:r>
          </a:p>
          <a:p>
            <a:pPr marL="355600" marR="127000" indent="-342900" algn="just">
              <a:lnSpc>
                <a:spcPct val="160000"/>
              </a:lnSpc>
              <a:spcBef>
                <a:spcPts val="44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2600" spc="-5" dirty="0" smtClean="0">
                <a:cs typeface="Times New Roman" pitchFamily="18" charset="0"/>
              </a:rPr>
              <a:t>Mini </a:t>
            </a:r>
            <a:r>
              <a:rPr lang="en-IN" sz="2600" dirty="0" smtClean="0">
                <a:cs typeface="Times New Roman" pitchFamily="18" charset="0"/>
              </a:rPr>
              <a:t>computer usually fills a small </a:t>
            </a:r>
            <a:r>
              <a:rPr lang="en-IN" sz="2600" spc="-5" dirty="0" smtClean="0">
                <a:cs typeface="Times New Roman" pitchFamily="18" charset="0"/>
              </a:rPr>
              <a:t>shelf. Its about the size  of two drawer filling cabinet.</a:t>
            </a:r>
          </a:p>
          <a:p>
            <a:pPr marL="355600" indent="-342900" algn="just">
              <a:lnSpc>
                <a:spcPct val="160000"/>
              </a:lnSpc>
              <a:spcBef>
                <a:spcPts val="24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2600" dirty="0" smtClean="0">
                <a:cs typeface="Times New Roman" pitchFamily="18" charset="0"/>
              </a:rPr>
              <a:t>Disks </a:t>
            </a:r>
            <a:r>
              <a:rPr lang="en-IN" sz="2600" spc="-5" dirty="0" smtClean="0">
                <a:cs typeface="Times New Roman" pitchFamily="18" charset="0"/>
              </a:rPr>
              <a:t>are used for secondary</a:t>
            </a:r>
            <a:r>
              <a:rPr lang="en-IN" sz="2600" spc="-15" dirty="0" smtClean="0">
                <a:cs typeface="Times New Roman" pitchFamily="18" charset="0"/>
              </a:rPr>
              <a:t> </a:t>
            </a:r>
            <a:r>
              <a:rPr lang="en-IN" sz="2600" dirty="0" smtClean="0">
                <a:cs typeface="Times New Roman" pitchFamily="18" charset="0"/>
              </a:rPr>
              <a:t>storage</a:t>
            </a:r>
          </a:p>
          <a:p>
            <a:pPr algn="just">
              <a:lnSpc>
                <a:spcPct val="160000"/>
              </a:lnSpc>
              <a:buNone/>
            </a:pPr>
            <a:endParaRPr lang="en-IN" sz="2600" dirty="0" smtClean="0">
              <a:cs typeface="Times New Roman"/>
            </a:endParaRPr>
          </a:p>
          <a:p>
            <a:pPr>
              <a:buNone/>
            </a:pPr>
            <a:endParaRPr lang="en-IN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183880" cy="4876800"/>
          </a:xfrm>
        </p:spPr>
        <p:txBody>
          <a:bodyPr>
            <a:noAutofit/>
          </a:bodyPr>
          <a:lstStyle/>
          <a:p>
            <a:pPr marL="355600" indent="-342900">
              <a:lnSpc>
                <a:spcPct val="150000"/>
              </a:lnSpc>
              <a:spcBef>
                <a:spcPts val="240"/>
              </a:spcBef>
              <a:tabLst>
                <a:tab pos="354965" algn="l"/>
                <a:tab pos="355600" algn="l"/>
              </a:tabLst>
            </a:pPr>
            <a:r>
              <a:rPr lang="en-IN" sz="2400" spc="-5" dirty="0" smtClean="0">
                <a:solidFill>
                  <a:srgbClr val="FF0000"/>
                </a:solidFill>
                <a:cs typeface="Times New Roman"/>
              </a:rPr>
              <a:t>Mini Computer</a:t>
            </a:r>
            <a:r>
              <a:rPr lang="en-IN" sz="1600" spc="-5" dirty="0" smtClean="0">
                <a:solidFill>
                  <a:srgbClr val="FF0000"/>
                </a:solidFill>
                <a:cs typeface="Times New Roman"/>
              </a:rPr>
              <a:t/>
            </a:r>
            <a:br>
              <a:rPr lang="en-IN" sz="1600" spc="-5" dirty="0" smtClean="0">
                <a:solidFill>
                  <a:srgbClr val="FF0000"/>
                </a:solidFill>
                <a:cs typeface="Times New Roman"/>
              </a:rPr>
            </a:br>
            <a:r>
              <a:rPr lang="en-IN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Examples: - </a:t>
            </a:r>
            <a:br>
              <a:rPr lang="en-IN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IN" sz="1600" b="0" spc="-5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PDP 11, IBM 8000 series and VAX 7500.</a:t>
            </a:r>
            <a:br>
              <a:rPr lang="en-IN" sz="1600" b="0" spc="-5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IN" sz="1600" b="0" spc="-5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1600" b="0" spc="-5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IN" sz="1600" b="0" spc="-5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1600" b="0" spc="-5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IN" sz="1600" b="0" spc="-5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1600" b="0" spc="-5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IN" sz="1600" b="0" spc="-5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1600" b="0" spc="-5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IN" sz="1600" b="0" spc="-5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IN" sz="1600" b="0" spc="-5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IN" sz="1600" b="0" spc="-5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1600" b="0" spc="-5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IN" sz="1600" b="0" spc="-5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1600" b="0" spc="-5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IN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IN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IN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9457" name="Picture 1" descr="C:\Users\SHK\Desktop\download (4)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3562662" cy="2362200"/>
          </a:xfrm>
          <a:prstGeom prst="rect">
            <a:avLst/>
          </a:prstGeom>
          <a:noFill/>
        </p:spPr>
      </p:pic>
      <p:pic>
        <p:nvPicPr>
          <p:cNvPr id="19458" name="Picture 2" descr="C:\Users\SHK\Desktop\download (5)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335279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838200"/>
          </a:xfrm>
        </p:spPr>
        <p:txBody>
          <a:bodyPr>
            <a:normAutofit fontScale="90000"/>
          </a:bodyPr>
          <a:lstStyle/>
          <a:p>
            <a:r>
              <a:rPr lang="en-IN" sz="2700" spc="-5" dirty="0" smtClean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cs typeface="Times New Roman"/>
              </a:rPr>
              <a:t>Main Frame Computers</a:t>
            </a:r>
            <a:r>
              <a:rPr lang="en-IN" dirty="0" smtClean="0">
                <a:cs typeface="Times New Roman"/>
              </a:rPr>
              <a:t/>
            </a:r>
            <a:br>
              <a:rPr lang="en-IN" dirty="0" smtClean="0">
                <a:cs typeface="Times New Roman"/>
              </a:rPr>
            </a:br>
            <a:endParaRPr lang="en-IN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83880" cy="5105400"/>
          </a:xfrm>
        </p:spPr>
        <p:txBody>
          <a:bodyPr>
            <a:normAutofit fontScale="47500" lnSpcReduction="20000"/>
          </a:bodyPr>
          <a:lstStyle/>
          <a:p>
            <a:pPr marL="355600" indent="-342900" algn="just">
              <a:lnSpc>
                <a:spcPct val="170000"/>
              </a:lnSpc>
              <a:spcBef>
                <a:spcPts val="33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computers </a:t>
            </a: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are very</a:t>
            </a:r>
            <a:r>
              <a:rPr lang="en-IN" sz="38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powerful.</a:t>
            </a:r>
            <a:endParaRPr lang="en-IN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70000"/>
              </a:lnSpc>
              <a:spcBef>
                <a:spcPts val="24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in size, </a:t>
            </a: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in memory </a:t>
            </a: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IN" sz="38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powerful.</a:t>
            </a:r>
            <a:endParaRPr lang="en-IN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70000"/>
              </a:lnSpc>
              <a:spcBef>
                <a:spcPts val="24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computers </a:t>
            </a: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are used in networked environment and 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mainly </a:t>
            </a: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as network</a:t>
            </a:r>
            <a:r>
              <a:rPr lang="en-IN" sz="3800" spc="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servers.</a:t>
            </a:r>
            <a:endParaRPr lang="en-IN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70000"/>
              </a:lnSpc>
              <a:spcBef>
                <a:spcPts val="24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Mainframe 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computers </a:t>
            </a: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are very expansive. \</a:t>
            </a:r>
          </a:p>
          <a:p>
            <a:pPr marL="355600" indent="-342900" algn="just">
              <a:lnSpc>
                <a:spcPct val="170000"/>
              </a:lnSpc>
              <a:spcBef>
                <a:spcPts val="24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designed for the  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computerization of </a:t>
            </a: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huge business organizations, universities, banks, 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scientific  </a:t>
            </a: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laboratories etc.</a:t>
            </a:r>
            <a:endParaRPr lang="en-IN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70000"/>
              </a:lnSpc>
              <a:spcBef>
                <a:spcPts val="24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Multiple Input/ Output </a:t>
            </a: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devices are normally attached with 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3800" spc="-5" dirty="0" smtClean="0">
                <a:latin typeface="Times New Roman" pitchFamily="18" charset="0"/>
                <a:cs typeface="Times New Roman" pitchFamily="18" charset="0"/>
              </a:rPr>
              <a:t>Mainframe</a:t>
            </a:r>
            <a:r>
              <a:rPr lang="en-IN" sz="38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computer.</a:t>
            </a:r>
          </a:p>
          <a:p>
            <a:pPr marL="355600" indent="-342900" algn="just">
              <a:lnSpc>
                <a:spcPct val="170000"/>
              </a:lnSpc>
              <a:spcBef>
                <a:spcPts val="240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4000" spc="-5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computers </a:t>
            </a:r>
            <a:r>
              <a:rPr lang="en-IN" sz="4000" spc="-5" dirty="0" smtClean="0">
                <a:latin typeface="Times New Roman" pitchFamily="18" charset="0"/>
                <a:cs typeface="Times New Roman" pitchFamily="18" charset="0"/>
              </a:rPr>
              <a:t>also 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allow </a:t>
            </a:r>
            <a:r>
              <a:rPr lang="en-IN" sz="4000" spc="-5" dirty="0" smtClean="0">
                <a:latin typeface="Times New Roman" pitchFamily="18" charset="0"/>
                <a:cs typeface="Times New Roman" pitchFamily="18" charset="0"/>
              </a:rPr>
              <a:t>different users to work 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IN" sz="4000" spc="-5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IN" sz="4000" spc="-1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4000" spc="-5" dirty="0" smtClean="0">
                <a:latin typeface="Times New Roman" pitchFamily="18" charset="0"/>
                <a:cs typeface="Times New Roman" pitchFamily="18" charset="0"/>
              </a:rPr>
              <a:t>same 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time like </a:t>
            </a:r>
            <a:r>
              <a:rPr lang="en-IN" sz="4000" spc="-5" dirty="0" smtClean="0">
                <a:latin typeface="Times New Roman" pitchFamily="18" charset="0"/>
                <a:cs typeface="Times New Roman" pitchFamily="18" charset="0"/>
              </a:rPr>
              <a:t>Mini  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computers but the </a:t>
            </a:r>
            <a:r>
              <a:rPr lang="en-IN" sz="4000" spc="-5" dirty="0" smtClean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4000" spc="-5" dirty="0" smtClean="0">
                <a:latin typeface="Times New Roman" pitchFamily="18" charset="0"/>
                <a:cs typeface="Times New Roman" pitchFamily="18" charset="0"/>
              </a:rPr>
              <a:t>users 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can be much more </a:t>
            </a:r>
            <a:r>
              <a:rPr lang="en-IN" sz="4000" spc="-5" dirty="0" smtClean="0">
                <a:latin typeface="Times New Roman" pitchFamily="18" charset="0"/>
                <a:cs typeface="Times New Roman" pitchFamily="18" charset="0"/>
              </a:rPr>
              <a:t>than that 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of the Mini computers.</a:t>
            </a:r>
            <a:endParaRPr lang="en-IN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IN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609600"/>
          </a:xfrm>
        </p:spPr>
        <p:txBody>
          <a:bodyPr>
            <a:normAutofit fontScale="90000"/>
          </a:bodyPr>
          <a:lstStyle/>
          <a:p>
            <a:r>
              <a:rPr lang="en-IN" spc="-5" dirty="0" smtClean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cs typeface="Times New Roman"/>
              </a:rPr>
              <a:t>Main Frame Computers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1600200"/>
          </a:xfrm>
        </p:spPr>
        <p:txBody>
          <a:bodyPr/>
          <a:lstStyle/>
          <a:p>
            <a:pPr marL="355600" indent="-342900" algn="just">
              <a:lnSpc>
                <a:spcPct val="150000"/>
              </a:lnSpc>
              <a:spcBef>
                <a:spcPts val="240"/>
              </a:spcBef>
              <a:buClr>
                <a:srgbClr val="666600"/>
              </a:buClr>
              <a:buSzPct val="75000"/>
              <a:buNone/>
              <a:tabLst>
                <a:tab pos="354965" algn="l"/>
                <a:tab pos="355600" algn="l"/>
              </a:tabLst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Examples:-</a:t>
            </a:r>
          </a:p>
          <a:p>
            <a:pPr marL="355600" indent="-342900" algn="just">
              <a:lnSpc>
                <a:spcPct val="150000"/>
              </a:lnSpc>
              <a:spcBef>
                <a:spcPts val="240"/>
              </a:spcBef>
              <a:buClr>
                <a:srgbClr val="666600"/>
              </a:buClr>
              <a:buSzPct val="75000"/>
              <a:buNone/>
              <a:tabLst>
                <a:tab pos="354965" algn="l"/>
                <a:tab pos="355600" algn="l"/>
              </a:tabLst>
            </a:pP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IBM-4381, IBM-360,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ICL-2900,NEC-610</a:t>
            </a:r>
            <a:r>
              <a:rPr lang="en-IN" sz="20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etc…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17410" name="Picture 2" descr="C:\Users\SHK\Desktop\download (6)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90799"/>
            <a:ext cx="2819400" cy="2380313"/>
          </a:xfrm>
          <a:prstGeom prst="rect">
            <a:avLst/>
          </a:prstGeom>
          <a:noFill/>
        </p:spPr>
      </p:pic>
      <p:pic>
        <p:nvPicPr>
          <p:cNvPr id="17411" name="Picture 3" descr="C:\Users\SHK\Desktop\download (7)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2819400" cy="235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68344" y="2286000"/>
            <a:ext cx="8183880" cy="3733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Therefore, computer is an electronic machine for performing calculations and controlling operations that can be expressed in logically or in numeric terms.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183880" cy="2286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It is the simple processing model of computer.</a:t>
            </a:r>
          </a:p>
          <a:p>
            <a:pPr>
              <a:lnSpc>
                <a:spcPct val="150000"/>
              </a:lnSpc>
              <a:buNone/>
            </a:pPr>
            <a:r>
              <a:rPr lang="en-IN" sz="2400" dirty="0" smtClean="0">
                <a:solidFill>
                  <a:schemeClr val="tx1"/>
                </a:solidFill>
              </a:rPr>
              <a:t>For Example ;</a:t>
            </a:r>
          </a:p>
          <a:p>
            <a:pPr>
              <a:lnSpc>
                <a:spcPct val="150000"/>
              </a:lnSpc>
              <a:buNone/>
            </a:pPr>
            <a:r>
              <a:rPr lang="en-IN" sz="2400" dirty="0" smtClean="0">
                <a:solidFill>
                  <a:schemeClr val="tx1"/>
                </a:solidFill>
              </a:rPr>
              <a:t>2 + 3 =5</a:t>
            </a:r>
          </a:p>
          <a:p>
            <a:pPr>
              <a:lnSpc>
                <a:spcPct val="150000"/>
              </a:lnSpc>
              <a:buNone/>
            </a:pPr>
            <a:endParaRPr lang="en-IN" sz="2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5240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33800" y="15240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4600" y="15240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2438400" y="17526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29200" y="17526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47800" y="3810000"/>
            <a:ext cx="1066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and 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429000" y="3810000"/>
            <a:ext cx="1143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86400" y="3810000"/>
            <a:ext cx="1143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2514600" y="39624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572000" y="39624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183880" cy="4572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  <a:effectLst/>
              </a:rPr>
              <a:t>Super Computers</a:t>
            </a:r>
            <a:endParaRPr lang="en-IN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83880" cy="4648200"/>
          </a:xfrm>
        </p:spPr>
        <p:txBody>
          <a:bodyPr>
            <a:normAutofit fontScale="85000" lnSpcReduction="10000"/>
          </a:bodyPr>
          <a:lstStyle/>
          <a:p>
            <a:pPr marL="355600" indent="-342900" algn="just">
              <a:lnSpc>
                <a:spcPct val="160000"/>
              </a:lnSpc>
              <a:spcBef>
                <a:spcPts val="5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Supercomputers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are the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powerful</a:t>
            </a:r>
            <a:r>
              <a:rPr lang="en-IN" sz="24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computers.</a:t>
            </a:r>
          </a:p>
          <a:p>
            <a:pPr marL="355600" indent="-342900" algn="just">
              <a:lnSpc>
                <a:spcPct val="160000"/>
              </a:lnSpc>
              <a:spcBef>
                <a:spcPts val="5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They are used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problems requiring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en-IN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calculations.</a:t>
            </a:r>
          </a:p>
          <a:p>
            <a:pPr marL="355600" indent="-342900" algn="just">
              <a:lnSpc>
                <a:spcPct val="160000"/>
              </a:lnSpc>
              <a:spcBef>
                <a:spcPts val="5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Super Computers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are very difficult to design, it requires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lot of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research and  development and at the same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they are very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much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expansive to</a:t>
            </a:r>
            <a:r>
              <a:rPr lang="en-IN" sz="2400" spc="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manufacture.</a:t>
            </a:r>
          </a:p>
          <a:p>
            <a:pPr marL="355600" indent="-342900" algn="just">
              <a:lnSpc>
                <a:spcPct val="160000"/>
              </a:lnSpc>
              <a:spcBef>
                <a:spcPts val="5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But now,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speed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of a supercomputer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is measured in</a:t>
            </a:r>
            <a:r>
              <a:rPr lang="en-IN" sz="24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IN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FLOPS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marL="355600" indent="-342900" algn="just">
              <a:lnSpc>
                <a:spcPct val="160000"/>
              </a:lnSpc>
              <a:spcBef>
                <a:spcPts val="5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Example of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floating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point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operation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calculation of mathematical equations in</a:t>
            </a:r>
            <a:r>
              <a:rPr lang="en-IN" sz="2400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real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numbers.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60000"/>
              </a:lnSpc>
              <a:spcBef>
                <a:spcPts val="575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In terms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of computational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ability,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Supercomputers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IN" sz="2400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powerful.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563880" indent="-342900" algn="just">
              <a:lnSpc>
                <a:spcPct val="160000"/>
              </a:lnSpc>
              <a:spcBef>
                <a:spcPts val="484"/>
              </a:spcBef>
              <a:buClr>
                <a:srgbClr val="666600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44196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  <a:effectLst/>
              </a:rPr>
              <a:t>Super Computers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83880" cy="990600"/>
          </a:xfrm>
        </p:spPr>
        <p:txBody>
          <a:bodyPr/>
          <a:lstStyle/>
          <a:p>
            <a:pPr>
              <a:buNone/>
            </a:pPr>
            <a:r>
              <a:rPr lang="en-IN" sz="2000" dirty="0" smtClean="0"/>
              <a:t>Examples :</a:t>
            </a:r>
          </a:p>
          <a:p>
            <a:pPr>
              <a:buNone/>
            </a:pPr>
            <a:r>
              <a:rPr lang="en-IN" sz="2000" dirty="0" smtClean="0"/>
              <a:t>		CRAY- 3, Cyber 205, PARAM</a:t>
            </a:r>
            <a:endParaRPr lang="en-IN" sz="2000" dirty="0"/>
          </a:p>
        </p:txBody>
      </p:sp>
      <p:pic>
        <p:nvPicPr>
          <p:cNvPr id="14337" name="Picture 1" descr="C:\Users\SHK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743200"/>
            <a:ext cx="2514600" cy="1905000"/>
          </a:xfrm>
          <a:prstGeom prst="rect">
            <a:avLst/>
          </a:prstGeom>
          <a:noFill/>
        </p:spPr>
      </p:pic>
      <p:pic>
        <p:nvPicPr>
          <p:cNvPr id="14338" name="Picture 2" descr="C:\Users\SHK\Desktop\download (9)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743200"/>
            <a:ext cx="1990725" cy="1990725"/>
          </a:xfrm>
          <a:prstGeom prst="rect">
            <a:avLst/>
          </a:prstGeom>
          <a:noFill/>
        </p:spPr>
      </p:pic>
      <p:pic>
        <p:nvPicPr>
          <p:cNvPr id="14339" name="Picture 3" descr="C:\Users\SHK\Desktop\download (8)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753734"/>
            <a:ext cx="1914525" cy="2046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838200"/>
          </a:xfrm>
        </p:spPr>
        <p:txBody>
          <a:bodyPr>
            <a:normAutofit/>
          </a:bodyPr>
          <a:lstStyle/>
          <a:p>
            <a:r>
              <a:rPr lang="en-IN" spc="-5" dirty="0" smtClean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cs typeface="Times New Roman"/>
              </a:rPr>
              <a:t>Components of a Computer System</a:t>
            </a:r>
            <a:endParaRPr lang="en-IN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919" t="27276" r="14706" b="11600"/>
          <a:stretch>
            <a:fillRect/>
          </a:stretch>
        </p:blipFill>
        <p:spPr bwMode="auto">
          <a:xfrm>
            <a:off x="696097" y="1930110"/>
            <a:ext cx="7918563" cy="408969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762000"/>
          </a:xfrm>
        </p:spPr>
        <p:txBody>
          <a:bodyPr>
            <a:normAutofit/>
          </a:bodyPr>
          <a:lstStyle/>
          <a:p>
            <a:r>
              <a:rPr lang="en-IN" spc="-5" dirty="0" smtClean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cs typeface="Times New Roman"/>
              </a:rPr>
              <a:t>Components of a Computer System</a:t>
            </a:r>
            <a:endParaRPr lang="en-IN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83880" cy="41879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000" dirty="0" smtClean="0"/>
              <a:t>A Computer has following components: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IN" sz="2000" dirty="0" smtClean="0"/>
              <a:t>CPU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IN" sz="2000" dirty="0" smtClean="0"/>
              <a:t>Input Unit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IN" sz="2000" dirty="0" smtClean="0"/>
              <a:t>Output Unit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IN" sz="2000" dirty="0" smtClean="0"/>
              <a:t>Storage Unit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6858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Central Processing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83880" cy="4492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 smtClean="0"/>
              <a:t>It is also known as processor and is the brain of the computer system.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/>
              <a:t>It process the data into meaningful information.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/>
              <a:t>It is the administrative section of the computer system.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000" dirty="0" smtClean="0"/>
              <a:t>It has three parts.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IN" sz="2000" dirty="0" smtClean="0"/>
              <a:t>Arithmetic and Logical Unit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IN" sz="2000" dirty="0" smtClean="0"/>
              <a:t>Control Unit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IN" sz="2000" dirty="0" smtClean="0"/>
              <a:t>Registers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83880" cy="5254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Arithmetic logic Unit(ALU):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dirty="0" smtClean="0"/>
              <a:t>Performs arithmetic and logical operations.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dirty="0" smtClean="0"/>
              <a:t>Performs transferring data from memory to the ALU.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dirty="0" smtClean="0"/>
              <a:t>Stores the result back to memory.</a:t>
            </a:r>
          </a:p>
          <a:p>
            <a:pPr>
              <a:lnSpc>
                <a:spcPct val="150000"/>
              </a:lnSpc>
              <a:buNone/>
            </a:pPr>
            <a:r>
              <a:rPr lang="en-IN" b="1" dirty="0" smtClean="0">
                <a:solidFill>
                  <a:srgbClr val="FF0000"/>
                </a:solidFill>
              </a:rPr>
              <a:t>Control Unit</a:t>
            </a:r>
          </a:p>
          <a:p>
            <a:pPr>
              <a:lnSpc>
                <a:spcPct val="150000"/>
              </a:lnSpc>
              <a:buNone/>
            </a:pPr>
            <a:r>
              <a:rPr lang="en-IN" sz="2000" dirty="0" smtClean="0"/>
              <a:t>Checks the correctness of the sequence of operations.</a:t>
            </a:r>
          </a:p>
          <a:p>
            <a:pPr>
              <a:lnSpc>
                <a:spcPct val="150000"/>
              </a:lnSpc>
              <a:buNone/>
            </a:pPr>
            <a:r>
              <a:rPr lang="en-IN" sz="2000" dirty="0" smtClean="0"/>
              <a:t>Fetches the instructions, interprets them and execute the correctness.</a:t>
            </a:r>
          </a:p>
          <a:p>
            <a:pPr>
              <a:lnSpc>
                <a:spcPct val="150000"/>
              </a:lnSpc>
              <a:buNone/>
            </a:pPr>
            <a:r>
              <a:rPr lang="en-IN" sz="2000" dirty="0" smtClean="0"/>
              <a:t>Controls the I/O devices and directs the overall functioning of the computer.</a:t>
            </a:r>
          </a:p>
          <a:p>
            <a:pPr>
              <a:buFont typeface="Wingdings" pitchFamily="2" charset="2"/>
              <a:buChar char="Ø"/>
            </a:pPr>
            <a:endParaRPr lang="en-IN" b="1" dirty="0" smtClean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183880" cy="5330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Registers :</a:t>
            </a:r>
          </a:p>
          <a:p>
            <a:pPr>
              <a:buNone/>
            </a:pPr>
            <a:endParaRPr lang="en-IN" b="1" dirty="0" smtClean="0">
              <a:solidFill>
                <a:srgbClr val="FF0000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dirty="0" smtClean="0"/>
              <a:t>These are special purpose high speed, temporary memory unit.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dirty="0" smtClean="0"/>
              <a:t>It holds the information that the CPU is currently working.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dirty="0" smtClean="0"/>
              <a:t>It can be considered as the CPU’s working memory.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000" dirty="0" smtClean="0"/>
              <a:t>Contains additional storage location, provides speed for execution of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381000"/>
          </a:xfrm>
        </p:spPr>
        <p:txBody>
          <a:bodyPr>
            <a:normAutofit fontScale="90000"/>
          </a:bodyPr>
          <a:lstStyle/>
          <a:p>
            <a:r>
              <a:rPr lang="en-IN" spc="-5" dirty="0" smtClean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cs typeface="Times New Roman"/>
              </a:rPr>
              <a:t>Input , Output and Storage Unit</a:t>
            </a:r>
            <a:endParaRPr lang="en-IN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83880" cy="5943600"/>
          </a:xfrm>
        </p:spPr>
        <p:txBody>
          <a:bodyPr>
            <a:normAutofit/>
          </a:bodyPr>
          <a:lstStyle/>
          <a:p>
            <a:pPr marL="241300" marR="5080" indent="-228600" algn="just">
              <a:lnSpc>
                <a:spcPct val="150000"/>
              </a:lnSpc>
              <a:spcBef>
                <a:spcPts val="430"/>
              </a:spcBef>
              <a:buNone/>
              <a:tabLst>
                <a:tab pos="241300" algn="l"/>
              </a:tabLst>
            </a:pPr>
            <a:r>
              <a:rPr lang="en-IN" sz="2400" b="1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Input  Unit</a:t>
            </a:r>
          </a:p>
          <a:p>
            <a:pPr marL="241300" marR="5080" indent="-228600" algn="just">
              <a:lnSpc>
                <a:spcPct val="15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consists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of devices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that  allows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user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to feed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computer  </a:t>
            </a:r>
            <a:r>
              <a:rPr lang="en-IN" sz="2000" spc="-20" dirty="0" smtClean="0">
                <a:latin typeface="Times New Roman" pitchFamily="18" charset="0"/>
                <a:cs typeface="Times New Roman" pitchFamily="18" charset="0"/>
              </a:rPr>
              <a:t>raw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data.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41300" marR="70485" indent="-228600" algn="just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  <a:tab pos="2265045" algn="l"/>
              </a:tabLst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IN" sz="20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words,	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device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is a 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piece of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computer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hardware 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equipment used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provide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signals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information  processing </a:t>
            </a:r>
            <a:r>
              <a:rPr lang="en-IN" sz="2000" spc="-25" dirty="0" smtClean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such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as a 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computer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IN" sz="2000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appliance.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41300" marR="70485" indent="-228600" algn="just">
              <a:lnSpc>
                <a:spcPct val="150000"/>
              </a:lnSpc>
              <a:spcBef>
                <a:spcPts val="5"/>
              </a:spcBef>
              <a:buNone/>
              <a:tabLst>
                <a:tab pos="241300" algn="l"/>
                <a:tab pos="2265045" algn="l"/>
              </a:tabLst>
            </a:pP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Examples :</a:t>
            </a:r>
            <a:r>
              <a:rPr lang="en-IN" sz="2000" spc="-5" dirty="0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Mouse,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Keyboard,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Microphone, 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Webcam,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joysticks,</a:t>
            </a:r>
            <a:r>
              <a:rPr lang="en-IN" sz="20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etc</a:t>
            </a:r>
          </a:p>
          <a:p>
            <a:pPr marL="241300" marR="70485" indent="-228600" algn="just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  <a:tab pos="2265045" algn="l"/>
              </a:tabLst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1066800" y="4495800"/>
            <a:ext cx="66294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5334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Output Unit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5715000"/>
          </a:xfrm>
        </p:spPr>
        <p:txBody>
          <a:bodyPr>
            <a:normAutofit/>
          </a:bodyPr>
          <a:lstStyle/>
          <a:p>
            <a:pPr marL="241300" marR="151765" indent="-228600" algn="just">
              <a:lnSpc>
                <a:spcPct val="15000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consist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of devices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that  allows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computer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to relay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display 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processed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(information)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IN" sz="2000" spc="-55" dirty="0" smtClean="0">
                <a:latin typeface="Times New Roman" pitchFamily="18" charset="0"/>
                <a:cs typeface="Times New Roman" pitchFamily="18" charset="0"/>
              </a:rPr>
              <a:t>user.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41300" marR="5080" indent="-228600" algn="just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  <a:tab pos="2265045" algn="l"/>
              </a:tabLst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IN" sz="20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words,	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device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IN" sz="2000" spc="-20" dirty="0" smtClean="0">
                <a:latin typeface="Times New Roman" pitchFamily="18" charset="0"/>
                <a:cs typeface="Times New Roman" pitchFamily="18" charset="0"/>
              </a:rPr>
              <a:t>any 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piece of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computer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hardware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equipment 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converts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IN" sz="20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human-readable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 form.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41300" marR="927100" indent="-228600" algn="just">
              <a:lnSpc>
                <a:spcPct val="150000"/>
              </a:lnSpc>
              <a:buNone/>
              <a:tabLst>
                <a:tab pos="241300" algn="l"/>
              </a:tabLst>
            </a:pP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Examples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41300" marR="927100" indent="-228600" algn="just">
              <a:lnSpc>
                <a:spcPct val="150000"/>
              </a:lnSpc>
              <a:buNone/>
              <a:tabLst>
                <a:tab pos="241300" algn="l"/>
              </a:tabLst>
            </a:pP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 Monitors,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projectors, speakers, 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headphones,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printers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etc.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4267200"/>
            <a:ext cx="72390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70448"/>
          </a:xfrm>
        </p:spPr>
        <p:txBody>
          <a:bodyPr>
            <a:normAutofit/>
          </a:bodyPr>
          <a:lstStyle/>
          <a:p>
            <a:pPr marL="355600" marR="445770" indent="-343535" algn="just">
              <a:lnSpc>
                <a:spcPct val="150000"/>
              </a:lnSpc>
              <a:spcBef>
                <a:spcPts val="565"/>
              </a:spcBef>
              <a:buNone/>
              <a:tabLst>
                <a:tab pos="355600" algn="l"/>
                <a:tab pos="356235" algn="l"/>
              </a:tabLst>
            </a:pPr>
            <a:r>
              <a:rPr lang="en-IN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Storage Unit:</a:t>
            </a:r>
          </a:p>
          <a:p>
            <a:pPr marL="355600" marR="445770" indent="-343535" algn="just">
              <a:lnSpc>
                <a:spcPct val="150000"/>
              </a:lnSpc>
              <a:spcBef>
                <a:spcPts val="565"/>
              </a:spcBef>
              <a:buNone/>
              <a:tabLst>
                <a:tab pos="355600" algn="l"/>
                <a:tab pos="356235" algn="l"/>
              </a:tabLst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	It is used to store the input and output of data.</a:t>
            </a:r>
          </a:p>
          <a:p>
            <a:pPr marL="355600" indent="-343535" algn="just">
              <a:lnSpc>
                <a:spcPct val="150000"/>
              </a:lnSpc>
              <a:spcBef>
                <a:spcPts val="20"/>
              </a:spcBef>
              <a:buNone/>
              <a:tabLst>
                <a:tab pos="355600" algn="l"/>
                <a:tab pos="356235" algn="l"/>
              </a:tabLst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Memory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classified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two:</a:t>
            </a:r>
          </a:p>
          <a:p>
            <a:pPr marL="469265" indent="-457200" algn="just">
              <a:lnSpc>
                <a:spcPct val="15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Primary Memory(Main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Memory)</a:t>
            </a:r>
          </a:p>
          <a:p>
            <a:pPr marL="469265" indent="-457200" algn="just">
              <a:lnSpc>
                <a:spcPct val="15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 Secondary</a:t>
            </a:r>
            <a:r>
              <a:rPr lang="en-IN" sz="20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Memory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3657600"/>
            <a:ext cx="5486400" cy="1885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33800" y="2590800"/>
            <a:ext cx="1828800" cy="762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Characteristics</a:t>
            </a:r>
          </a:p>
          <a:p>
            <a:pPr algn="ctr"/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438400" y="1600200"/>
            <a:ext cx="12954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ACAURACY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752600" y="3276600"/>
            <a:ext cx="12954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DELIGIENCY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971800" y="4191000"/>
            <a:ext cx="12192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RELIABILTY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876800" y="4191000"/>
            <a:ext cx="13716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STORAGE CAPACITY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6096000" y="3276600"/>
            <a:ext cx="15240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VERSATALITY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867400" y="1981200"/>
            <a:ext cx="1447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REASOURCE SHARING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191000" y="1447800"/>
            <a:ext cx="12192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SPEED</a:t>
            </a:r>
            <a:endParaRPr lang="en-US" dirty="0"/>
          </a:p>
        </p:txBody>
      </p:sp>
      <p:cxnSp>
        <p:nvCxnSpPr>
          <p:cNvPr id="16" name="Straight Connector 15"/>
          <p:cNvCxnSpPr>
            <a:stCxn id="12" idx="2"/>
          </p:cNvCxnSpPr>
          <p:nvPr/>
        </p:nvCxnSpPr>
        <p:spPr>
          <a:xfrm rot="5400000">
            <a:off x="4495006" y="2286000"/>
            <a:ext cx="6103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4" idx="7"/>
          </p:cNvCxnSpPr>
          <p:nvPr/>
        </p:nvCxnSpPr>
        <p:spPr>
          <a:xfrm rot="10800000" flipV="1">
            <a:off x="5294778" y="2438400"/>
            <a:ext cx="496422" cy="263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5"/>
            <a:endCxn id="10" idx="1"/>
          </p:cNvCxnSpPr>
          <p:nvPr/>
        </p:nvCxnSpPr>
        <p:spPr>
          <a:xfrm rot="16200000" flipH="1">
            <a:off x="5506243" y="3029743"/>
            <a:ext cx="378292" cy="801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4"/>
          </p:cNvCxnSpPr>
          <p:nvPr/>
        </p:nvCxnSpPr>
        <p:spPr>
          <a:xfrm rot="16200000" flipH="1">
            <a:off x="4495800" y="3505200"/>
            <a:ext cx="838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3"/>
            <a:endCxn id="8" idx="0"/>
          </p:cNvCxnSpPr>
          <p:nvPr/>
        </p:nvCxnSpPr>
        <p:spPr>
          <a:xfrm rot="5400000">
            <a:off x="3316615" y="3505993"/>
            <a:ext cx="949792" cy="420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2"/>
            <a:endCxn id="6" idx="3"/>
          </p:cNvCxnSpPr>
          <p:nvPr/>
        </p:nvCxnSpPr>
        <p:spPr>
          <a:xfrm rot="10800000" flipV="1">
            <a:off x="3048000" y="2971800"/>
            <a:ext cx="6858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3"/>
            <a:endCxn id="4" idx="1"/>
          </p:cNvCxnSpPr>
          <p:nvPr/>
        </p:nvCxnSpPr>
        <p:spPr>
          <a:xfrm>
            <a:off x="3733800" y="1905000"/>
            <a:ext cx="267822" cy="797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ine Callout 1 57"/>
          <p:cNvSpPr/>
          <p:nvPr/>
        </p:nvSpPr>
        <p:spPr>
          <a:xfrm>
            <a:off x="6248400" y="609600"/>
            <a:ext cx="2286000" cy="990600"/>
          </a:xfrm>
          <a:prstGeom prst="borderCallout1">
            <a:avLst>
              <a:gd name="adj1" fmla="val 48750"/>
              <a:gd name="adj2" fmla="val -1564"/>
              <a:gd name="adj3" fmla="val 91198"/>
              <a:gd name="adj4" fmla="val -3525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Performs huge task in few seconds &amp; is calculated in MHz</a:t>
            </a:r>
            <a:endParaRPr lang="en-US" dirty="0"/>
          </a:p>
        </p:txBody>
      </p:sp>
      <p:sp>
        <p:nvSpPr>
          <p:cNvPr id="59" name="Line Callout 1 58"/>
          <p:cNvSpPr/>
          <p:nvPr/>
        </p:nvSpPr>
        <p:spPr>
          <a:xfrm>
            <a:off x="1828800" y="304800"/>
            <a:ext cx="1905000" cy="914400"/>
          </a:xfrm>
          <a:prstGeom prst="borderCallout1">
            <a:avLst>
              <a:gd name="adj1" fmla="val 104904"/>
              <a:gd name="adj2" fmla="val 47052"/>
              <a:gd name="adj3" fmla="val 135577"/>
              <a:gd name="adj4" fmla="val 5840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Computers are very accurate known as Garbage in Garbage Out</a:t>
            </a:r>
            <a:endParaRPr lang="en-US" sz="1400" dirty="0"/>
          </a:p>
        </p:txBody>
      </p:sp>
      <p:sp>
        <p:nvSpPr>
          <p:cNvPr id="60" name="Line Callout 1 59"/>
          <p:cNvSpPr/>
          <p:nvPr/>
        </p:nvSpPr>
        <p:spPr>
          <a:xfrm>
            <a:off x="304800" y="1600200"/>
            <a:ext cx="1524000" cy="990600"/>
          </a:xfrm>
          <a:prstGeom prst="borderCallout1">
            <a:avLst>
              <a:gd name="adj1" fmla="val 100988"/>
              <a:gd name="adj2" fmla="val 49821"/>
              <a:gd name="adj3" fmla="val 196416"/>
              <a:gd name="adj4" fmla="val 9643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Computer is free from tiredness &amp; lack of concentration</a:t>
            </a:r>
            <a:endParaRPr lang="en-US" sz="1400" dirty="0"/>
          </a:p>
        </p:txBody>
      </p:sp>
      <p:sp>
        <p:nvSpPr>
          <p:cNvPr id="61" name="Line Callout 1 60"/>
          <p:cNvSpPr/>
          <p:nvPr/>
        </p:nvSpPr>
        <p:spPr>
          <a:xfrm>
            <a:off x="609600" y="4419600"/>
            <a:ext cx="1371600" cy="838200"/>
          </a:xfrm>
          <a:prstGeom prst="borderCallout1">
            <a:avLst>
              <a:gd name="adj1" fmla="val 23785"/>
              <a:gd name="adj2" fmla="val 171154"/>
              <a:gd name="adj3" fmla="val 50402"/>
              <a:gd name="adj4" fmla="val 10320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It is the performance of a computer.</a:t>
            </a:r>
            <a:endParaRPr lang="en-US" sz="1400" dirty="0"/>
          </a:p>
        </p:txBody>
      </p:sp>
      <p:sp>
        <p:nvSpPr>
          <p:cNvPr id="62" name="Line Callout 1 61"/>
          <p:cNvSpPr/>
          <p:nvPr/>
        </p:nvSpPr>
        <p:spPr>
          <a:xfrm>
            <a:off x="2514600" y="5562600"/>
            <a:ext cx="2286000" cy="838200"/>
          </a:xfrm>
          <a:prstGeom prst="borderCallout1">
            <a:avLst>
              <a:gd name="adj1" fmla="val -80438"/>
              <a:gd name="adj2" fmla="val 127052"/>
              <a:gd name="adj3" fmla="val -2969"/>
              <a:gd name="adj4" fmla="val 515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can store large amount of data with its capacity</a:t>
            </a:r>
            <a:endParaRPr lang="en-US" dirty="0"/>
          </a:p>
        </p:txBody>
      </p:sp>
      <p:sp>
        <p:nvSpPr>
          <p:cNvPr id="63" name="Line Callout 1 62"/>
          <p:cNvSpPr/>
          <p:nvPr/>
        </p:nvSpPr>
        <p:spPr>
          <a:xfrm>
            <a:off x="6858000" y="5029200"/>
            <a:ext cx="2133600" cy="990600"/>
          </a:xfrm>
          <a:prstGeom prst="borderCallout1">
            <a:avLst>
              <a:gd name="adj1" fmla="val -8232"/>
              <a:gd name="adj2" fmla="val 49689"/>
              <a:gd name="adj3" fmla="val -109038"/>
              <a:gd name="adj4" fmla="val 848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can perform multiple tasks simultaneously.</a:t>
            </a:r>
            <a:endParaRPr lang="en-US" dirty="0"/>
          </a:p>
        </p:txBody>
      </p:sp>
      <p:sp>
        <p:nvSpPr>
          <p:cNvPr id="64" name="Line Callout 1 63"/>
          <p:cNvSpPr/>
          <p:nvPr/>
        </p:nvSpPr>
        <p:spPr>
          <a:xfrm>
            <a:off x="7772400" y="2057400"/>
            <a:ext cx="1219200" cy="1066800"/>
          </a:xfrm>
          <a:prstGeom prst="borderCallout1">
            <a:avLst>
              <a:gd name="adj1" fmla="val 49080"/>
              <a:gd name="adj2" fmla="val -256"/>
              <a:gd name="adj3" fmla="val 28104"/>
              <a:gd name="adj4" fmla="val -394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Sharing of library resources with other participating parties.</a:t>
            </a:r>
            <a:endParaRPr lang="en-US" sz="12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81000" y="0"/>
            <a:ext cx="8610600" cy="365760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 				</a:t>
            </a:r>
            <a:r>
              <a:rPr lang="en-IN" sz="1900" b="1" dirty="0" smtClean="0">
                <a:solidFill>
                  <a:srgbClr val="FF0000"/>
                </a:solidFill>
              </a:rPr>
              <a:t>Characteristics of Computer</a:t>
            </a:r>
            <a:endParaRPr kumimoji="0" lang="en-IN" sz="1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94248"/>
          </a:xfrm>
        </p:spPr>
        <p:txBody>
          <a:bodyPr>
            <a:normAutofit/>
          </a:bodyPr>
          <a:lstStyle/>
          <a:p>
            <a:pPr marL="469265" indent="-457200" algn="just">
              <a:lnSpc>
                <a:spcPct val="150000"/>
              </a:lnSpc>
              <a:buNone/>
              <a:tabLst>
                <a:tab pos="355600" algn="l"/>
                <a:tab pos="356235" algn="l"/>
              </a:tabLst>
            </a:pPr>
            <a:r>
              <a:rPr lang="en-IN" sz="31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Memory(Main</a:t>
            </a:r>
            <a:r>
              <a:rPr lang="en-IN" sz="3100" b="1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1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Memory)</a:t>
            </a:r>
            <a:endParaRPr lang="en-IN" sz="3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3535" algn="just">
              <a:lnSpc>
                <a:spcPct val="150000"/>
              </a:lnSpc>
              <a:spcBef>
                <a:spcPts val="10"/>
              </a:spcBef>
              <a:buClr>
                <a:srgbClr val="FF0000"/>
              </a:buClr>
              <a:buFont typeface="Wingdings" pitchFamily="2" charset="2"/>
              <a:buChar char="q"/>
              <a:tabLst>
                <a:tab pos="355600" algn="l"/>
                <a:tab pos="356235" algn="l"/>
              </a:tabLst>
            </a:pP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It is also called as Main Memory which holds,</a:t>
            </a:r>
          </a:p>
          <a:p>
            <a:pPr marL="639064" lvl="1" indent="-343535" algn="just">
              <a:lnSpc>
                <a:spcPct val="150000"/>
              </a:lnSpc>
              <a:spcBef>
                <a:spcPts val="10"/>
              </a:spcBef>
              <a:buClr>
                <a:srgbClr val="FF0000"/>
              </a:buClr>
              <a:buFont typeface="Wingdings" pitchFamily="2" charset="2"/>
              <a:buChar char="q"/>
              <a:tabLst>
                <a:tab pos="355600" algn="l"/>
                <a:tab pos="356235" algn="l"/>
              </a:tabLst>
            </a:pP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The instruction and data currently being processed by the CPU.</a:t>
            </a:r>
          </a:p>
          <a:p>
            <a:pPr marL="639064" lvl="1" indent="-343535" algn="just">
              <a:lnSpc>
                <a:spcPct val="150000"/>
              </a:lnSpc>
              <a:spcBef>
                <a:spcPts val="10"/>
              </a:spcBef>
              <a:buClr>
                <a:srgbClr val="FF0000"/>
              </a:buClr>
              <a:buFont typeface="Wingdings" pitchFamily="2" charset="2"/>
              <a:buChar char="q"/>
              <a:tabLst>
                <a:tab pos="355600" algn="l"/>
                <a:tab pos="356235" algn="l"/>
              </a:tabLst>
            </a:pP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The intermediate results.</a:t>
            </a:r>
          </a:p>
          <a:p>
            <a:pPr marL="355600" indent="-343535" algn="just">
              <a:lnSpc>
                <a:spcPct val="150000"/>
              </a:lnSpc>
              <a:spcBef>
                <a:spcPts val="10"/>
              </a:spcBef>
              <a:buClr>
                <a:srgbClr val="FF0000"/>
              </a:buClr>
              <a:buFont typeface="Wingdings" pitchFamily="2" charset="2"/>
              <a:buChar char="q"/>
              <a:tabLst>
                <a:tab pos="355600" algn="l"/>
                <a:tab pos="356235" algn="l"/>
              </a:tabLst>
            </a:pP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Expensive and had limited storage capacity.</a:t>
            </a:r>
          </a:p>
          <a:p>
            <a:pPr marL="355600" indent="-343535" algn="just">
              <a:lnSpc>
                <a:spcPct val="150000"/>
              </a:lnSpc>
              <a:spcBef>
                <a:spcPts val="10"/>
              </a:spcBef>
              <a:buClr>
                <a:srgbClr val="FF0000"/>
              </a:buClr>
              <a:buNone/>
              <a:tabLst>
                <a:tab pos="355600" algn="l"/>
                <a:tab pos="356235" algn="l"/>
              </a:tabLst>
            </a:pP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 marL="355600" indent="-343535" algn="just">
              <a:lnSpc>
                <a:spcPct val="150000"/>
              </a:lnSpc>
              <a:spcBef>
                <a:spcPts val="10"/>
              </a:spcBef>
              <a:buClr>
                <a:srgbClr val="FF0000"/>
              </a:buClr>
              <a:buNone/>
              <a:tabLst>
                <a:tab pos="355600" algn="l"/>
                <a:tab pos="356235" algn="l"/>
              </a:tabLst>
            </a:pP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RAM- Read Only Memory</a:t>
            </a:r>
          </a:p>
          <a:p>
            <a:pPr marL="355600" indent="-343535" algn="just">
              <a:lnSpc>
                <a:spcPct val="150000"/>
              </a:lnSpc>
              <a:spcBef>
                <a:spcPts val="10"/>
              </a:spcBef>
              <a:buClr>
                <a:srgbClr val="FF0000"/>
              </a:buClr>
              <a:buNone/>
              <a:tabLst>
                <a:tab pos="355600" algn="l"/>
                <a:tab pos="356235" algn="l"/>
              </a:tabLst>
            </a:pP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ROM- Random Access Memory</a:t>
            </a:r>
          </a:p>
          <a:p>
            <a:pPr marL="355600" indent="-343535" algn="just">
              <a:lnSpc>
                <a:spcPct val="150000"/>
              </a:lnSpc>
              <a:spcBef>
                <a:spcPts val="10"/>
              </a:spcBef>
              <a:buClr>
                <a:srgbClr val="FF0000"/>
              </a:buClr>
              <a:buNone/>
              <a:tabLst>
                <a:tab pos="355600" algn="l"/>
                <a:tab pos="356235" algn="l"/>
              </a:tabLst>
            </a:pPr>
            <a:endParaRPr lang="en-IN" sz="20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3535" algn="just">
              <a:lnSpc>
                <a:spcPct val="150000"/>
              </a:lnSpc>
              <a:spcBef>
                <a:spcPts val="10"/>
              </a:spcBef>
              <a:buClr>
                <a:srgbClr val="FF0000"/>
              </a:buClr>
              <a:buNone/>
              <a:tabLst>
                <a:tab pos="355600" algn="l"/>
                <a:tab pos="356235" algn="l"/>
              </a:tabLst>
            </a:pPr>
            <a:endParaRPr lang="en-IN" sz="2000" spc="-5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HK\Desktop\download (10)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648200"/>
            <a:ext cx="3505200" cy="1601210"/>
          </a:xfrm>
          <a:prstGeom prst="rect">
            <a:avLst/>
          </a:prstGeom>
          <a:noFill/>
        </p:spPr>
      </p:pic>
      <p:pic>
        <p:nvPicPr>
          <p:cNvPr id="5" name="Picture 3" descr="C:\Users\SHK\Desktop\download (11)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276600"/>
            <a:ext cx="3048000" cy="1706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022848"/>
          </a:xfrm>
        </p:spPr>
        <p:txBody>
          <a:bodyPr>
            <a:normAutofit/>
          </a:bodyPr>
          <a:lstStyle/>
          <a:p>
            <a:pPr marL="355600" indent="-343535" algn="just">
              <a:lnSpc>
                <a:spcPct val="150000"/>
              </a:lnSpc>
              <a:buNone/>
              <a:tabLst>
                <a:tab pos="355600" algn="l"/>
                <a:tab pos="356235" algn="l"/>
              </a:tabLst>
            </a:pPr>
            <a:r>
              <a:rPr lang="en-IN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Secondary</a:t>
            </a:r>
            <a:r>
              <a:rPr lang="en-IN" b="1" spc="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endParaRPr lang="en-IN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365760" indent="-343535" algn="just">
              <a:lnSpc>
                <a:spcPct val="150000"/>
              </a:lnSpc>
              <a:spcBef>
                <a:spcPts val="450"/>
              </a:spcBef>
              <a:buClr>
                <a:srgbClr val="FF0000"/>
              </a:buClr>
              <a:buFont typeface="Wingdings" pitchFamily="2" charset="2"/>
              <a:buChar char="q"/>
              <a:tabLst>
                <a:tab pos="355600" algn="l"/>
                <a:tab pos="356235" algn="l"/>
              </a:tabLst>
            </a:pP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Memory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store data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permanently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future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is 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IN" sz="2000" spc="-15" dirty="0" smtClean="0">
                <a:latin typeface="Times New Roman" pitchFamily="18" charset="0"/>
                <a:cs typeface="Times New Roman" pitchFamily="18" charset="0"/>
              </a:rPr>
              <a:t>storage </a:t>
            </a:r>
            <a:r>
              <a:rPr lang="en-IN" sz="2000" spc="-10" dirty="0" smtClean="0">
                <a:latin typeface="Times New Roman" pitchFamily="18" charset="0"/>
                <a:cs typeface="Times New Roman" pitchFamily="18" charset="0"/>
              </a:rPr>
              <a:t>devices </a:t>
            </a:r>
            <a:r>
              <a:rPr lang="en-IN" sz="2000" spc="-5" dirty="0" smtClean="0">
                <a:latin typeface="Times New Roman" pitchFamily="18" charset="0"/>
                <a:cs typeface="Times New Roman" pitchFamily="18" charset="0"/>
              </a:rPr>
              <a:t>(secondary</a:t>
            </a:r>
            <a:r>
              <a:rPr lang="en-IN" sz="2000" spc="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memory).</a:t>
            </a:r>
          </a:p>
          <a:p>
            <a:pPr marL="355600" marR="365760" indent="-343535" algn="just">
              <a:lnSpc>
                <a:spcPct val="150000"/>
              </a:lnSpc>
              <a:spcBef>
                <a:spcPts val="450"/>
              </a:spcBef>
              <a:buClr>
                <a:srgbClr val="FF0000"/>
              </a:buClr>
              <a:buFont typeface="Wingdings" pitchFamily="2" charset="2"/>
              <a:buChar char="q"/>
              <a:tabLst>
                <a:tab pos="355600" algn="l"/>
                <a:tab pos="356235" algn="l"/>
              </a:tabLst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Less expensive and has high storage capacity.</a:t>
            </a:r>
          </a:p>
          <a:p>
            <a:pPr marL="355600" marR="365760" indent="-343535" algn="just">
              <a:lnSpc>
                <a:spcPct val="150000"/>
              </a:lnSpc>
              <a:spcBef>
                <a:spcPts val="450"/>
              </a:spcBef>
              <a:buClr>
                <a:srgbClr val="FF0000"/>
              </a:buClr>
              <a:buNone/>
              <a:tabLst>
                <a:tab pos="355600" algn="l"/>
                <a:tab pos="356235" algn="l"/>
              </a:tabLst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Examples :</a:t>
            </a:r>
          </a:p>
          <a:p>
            <a:pPr marL="355600" marR="365760" indent="-343535" algn="just">
              <a:lnSpc>
                <a:spcPct val="150000"/>
              </a:lnSpc>
              <a:spcBef>
                <a:spcPts val="450"/>
              </a:spcBef>
              <a:buClr>
                <a:srgbClr val="FF0000"/>
              </a:buClr>
              <a:buNone/>
              <a:tabLst>
                <a:tab pos="355600" algn="l"/>
                <a:tab pos="356235" algn="l"/>
              </a:tabLst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	Floppy Disk, Hard Disk, Tape Drives etc</a:t>
            </a:r>
          </a:p>
          <a:p>
            <a:pPr marL="355600" marR="365760" indent="-343535" algn="just">
              <a:lnSpc>
                <a:spcPct val="150000"/>
              </a:lnSpc>
              <a:spcBef>
                <a:spcPts val="450"/>
              </a:spcBef>
              <a:buClr>
                <a:srgbClr val="FF0000"/>
              </a:buClr>
              <a:buNone/>
              <a:tabLst>
                <a:tab pos="355600" algn="l"/>
                <a:tab pos="356235" algn="l"/>
              </a:tabLst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6" descr="C:\Users\SHK\Desktop\download (12)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38600"/>
            <a:ext cx="2449286" cy="1371600"/>
          </a:xfrm>
          <a:prstGeom prst="rect">
            <a:avLst/>
          </a:prstGeom>
          <a:noFill/>
        </p:spPr>
      </p:pic>
      <p:pic>
        <p:nvPicPr>
          <p:cNvPr id="5" name="Picture 5" descr="C:\Users\SHK\Desktop\download (13)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114799"/>
            <a:ext cx="2286000" cy="1743409"/>
          </a:xfrm>
          <a:prstGeom prst="rect">
            <a:avLst/>
          </a:prstGeom>
          <a:noFill/>
        </p:spPr>
      </p:pic>
      <p:pic>
        <p:nvPicPr>
          <p:cNvPr id="6" name="Picture 4" descr="C:\Users\SHK\Desktop\download (14)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00400"/>
            <a:ext cx="1990725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85800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effectLst/>
              </a:rPr>
              <a:t>Applications of computer</a:t>
            </a:r>
            <a:endParaRPr lang="en-IN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0" y="2590800"/>
            <a:ext cx="2667000" cy="1828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Applications of Computers</a:t>
            </a:r>
            <a:endParaRPr lang="en-IN" dirty="0"/>
          </a:p>
        </p:txBody>
      </p:sp>
      <p:sp>
        <p:nvSpPr>
          <p:cNvPr id="18" name="Line Callout 1 17"/>
          <p:cNvSpPr/>
          <p:nvPr/>
        </p:nvSpPr>
        <p:spPr>
          <a:xfrm>
            <a:off x="4800600" y="1143000"/>
            <a:ext cx="1447800" cy="838200"/>
          </a:xfrm>
          <a:prstGeom prst="borderCallout1">
            <a:avLst>
              <a:gd name="adj1" fmla="val 99309"/>
              <a:gd name="adj2" fmla="val 50722"/>
              <a:gd name="adj3" fmla="val 172920"/>
              <a:gd name="adj4" fmla="val -3077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Banking</a:t>
            </a:r>
            <a:endParaRPr lang="en-IN" dirty="0"/>
          </a:p>
        </p:txBody>
      </p:sp>
      <p:sp>
        <p:nvSpPr>
          <p:cNvPr id="19" name="Line Callout 1 18"/>
          <p:cNvSpPr/>
          <p:nvPr/>
        </p:nvSpPr>
        <p:spPr>
          <a:xfrm>
            <a:off x="7010400" y="3276600"/>
            <a:ext cx="1447800" cy="838200"/>
          </a:xfrm>
          <a:prstGeom prst="borderCallout1">
            <a:avLst>
              <a:gd name="adj1" fmla="val 50638"/>
              <a:gd name="adj2" fmla="val 1167"/>
              <a:gd name="adj3" fmla="val 45367"/>
              <a:gd name="adj4" fmla="val -9296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Business Application</a:t>
            </a:r>
            <a:endParaRPr lang="en-IN" dirty="0"/>
          </a:p>
        </p:txBody>
      </p:sp>
      <p:sp>
        <p:nvSpPr>
          <p:cNvPr id="20" name="Line Callout 1 19"/>
          <p:cNvSpPr/>
          <p:nvPr/>
        </p:nvSpPr>
        <p:spPr>
          <a:xfrm>
            <a:off x="6553200" y="4419600"/>
            <a:ext cx="1447800" cy="838200"/>
          </a:xfrm>
          <a:prstGeom prst="borderCallout1">
            <a:avLst>
              <a:gd name="adj1" fmla="val 59030"/>
              <a:gd name="adj2" fmla="val -776"/>
              <a:gd name="adj3" fmla="val -45262"/>
              <a:gd name="adj4" fmla="val -7741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Communication</a:t>
            </a:r>
            <a:endParaRPr lang="en-IN" dirty="0"/>
          </a:p>
        </p:txBody>
      </p:sp>
      <p:sp>
        <p:nvSpPr>
          <p:cNvPr id="21" name="Line Callout 1 20"/>
          <p:cNvSpPr/>
          <p:nvPr/>
        </p:nvSpPr>
        <p:spPr>
          <a:xfrm>
            <a:off x="4800600" y="5181600"/>
            <a:ext cx="1447800" cy="838200"/>
          </a:xfrm>
          <a:prstGeom prst="borderCallout1">
            <a:avLst>
              <a:gd name="adj1" fmla="val -6425"/>
              <a:gd name="adj2" fmla="val 46836"/>
              <a:gd name="adj3" fmla="val -100646"/>
              <a:gd name="adj4" fmla="val 1100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/>
              <a:t>Entertainment</a:t>
            </a:r>
            <a:endParaRPr lang="en-IN" sz="1600" dirty="0"/>
          </a:p>
        </p:txBody>
      </p:sp>
      <p:sp>
        <p:nvSpPr>
          <p:cNvPr id="22" name="Line Callout 1 21"/>
          <p:cNvSpPr/>
          <p:nvPr/>
        </p:nvSpPr>
        <p:spPr>
          <a:xfrm>
            <a:off x="2133600" y="1219200"/>
            <a:ext cx="1447800" cy="838200"/>
          </a:xfrm>
          <a:prstGeom prst="borderCallout1">
            <a:avLst>
              <a:gd name="adj1" fmla="val 102666"/>
              <a:gd name="adj2" fmla="val 48779"/>
              <a:gd name="adj3" fmla="val 179633"/>
              <a:gd name="adj4" fmla="val 11108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Science</a:t>
            </a:r>
            <a:endParaRPr lang="en-IN" dirty="0"/>
          </a:p>
        </p:txBody>
      </p:sp>
      <p:sp>
        <p:nvSpPr>
          <p:cNvPr id="23" name="Line Callout 1 22"/>
          <p:cNvSpPr/>
          <p:nvPr/>
        </p:nvSpPr>
        <p:spPr>
          <a:xfrm>
            <a:off x="838200" y="2514600"/>
            <a:ext cx="1447800" cy="838200"/>
          </a:xfrm>
          <a:prstGeom prst="borderCallout1">
            <a:avLst>
              <a:gd name="adj1" fmla="val 42246"/>
              <a:gd name="adj2" fmla="val 97362"/>
              <a:gd name="adj3" fmla="val 78934"/>
              <a:gd name="adj4" fmla="val 15384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Education</a:t>
            </a:r>
            <a:endParaRPr lang="en-IN" dirty="0"/>
          </a:p>
        </p:txBody>
      </p:sp>
      <p:sp>
        <p:nvSpPr>
          <p:cNvPr id="24" name="Line Callout 1 23"/>
          <p:cNvSpPr/>
          <p:nvPr/>
        </p:nvSpPr>
        <p:spPr>
          <a:xfrm>
            <a:off x="914400" y="3962400"/>
            <a:ext cx="1447800" cy="838200"/>
          </a:xfrm>
          <a:prstGeom prst="borderCallout1">
            <a:avLst>
              <a:gd name="adj1" fmla="val 45603"/>
              <a:gd name="adj2" fmla="val 102221"/>
              <a:gd name="adj3" fmla="val -3304"/>
              <a:gd name="adj4" fmla="val 15967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Medicine and Health care</a:t>
            </a:r>
            <a:endParaRPr lang="en-IN" dirty="0"/>
          </a:p>
        </p:txBody>
      </p:sp>
      <p:sp>
        <p:nvSpPr>
          <p:cNvPr id="25" name="Line Callout 1 24"/>
          <p:cNvSpPr/>
          <p:nvPr/>
        </p:nvSpPr>
        <p:spPr>
          <a:xfrm>
            <a:off x="2362200" y="5257800"/>
            <a:ext cx="1447800" cy="838200"/>
          </a:xfrm>
          <a:prstGeom prst="borderCallout1">
            <a:avLst>
              <a:gd name="adj1" fmla="val -3068"/>
              <a:gd name="adj2" fmla="val 56552"/>
              <a:gd name="adj3" fmla="val -110717"/>
              <a:gd name="adj4" fmla="val 103313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 smtClean="0"/>
              <a:t>Engineering/Architecture/ Manufacturing</a:t>
            </a:r>
            <a:endParaRPr lang="en-IN" sz="1400" dirty="0"/>
          </a:p>
        </p:txBody>
      </p:sp>
      <p:sp>
        <p:nvSpPr>
          <p:cNvPr id="26" name="Line Callout 1 25"/>
          <p:cNvSpPr/>
          <p:nvPr/>
        </p:nvSpPr>
        <p:spPr>
          <a:xfrm>
            <a:off x="6705600" y="1676400"/>
            <a:ext cx="1447800" cy="838200"/>
          </a:xfrm>
          <a:prstGeom prst="borderCallout1">
            <a:avLst>
              <a:gd name="adj1" fmla="val 102666"/>
              <a:gd name="adj2" fmla="val 48779"/>
              <a:gd name="adj3" fmla="val 164528"/>
              <a:gd name="adj4" fmla="val -8130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Publishing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IN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IN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IN" sz="4400" b="1" dirty="0" smtClean="0">
                <a:solidFill>
                  <a:srgbClr val="FF0000"/>
                </a:solidFill>
              </a:rPr>
              <a:t>THANK YOU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83880" cy="1051560"/>
          </a:xfrm>
        </p:spPr>
        <p:txBody>
          <a:bodyPr/>
          <a:lstStyle/>
          <a:p>
            <a:r>
              <a:rPr lang="en-IN" dirty="0" smtClean="0"/>
              <a:t>Limitations of a Computers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880" cy="4187952"/>
          </a:xfrm>
        </p:spPr>
        <p:txBody>
          <a:bodyPr/>
          <a:lstStyle/>
          <a:p>
            <a:pPr marL="514350" indent="-514350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IN" dirty="0" smtClean="0"/>
              <a:t>A computer can only perform what it is programmed to do.</a:t>
            </a:r>
          </a:p>
          <a:p>
            <a:pPr marL="514350" indent="-514350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IN" dirty="0" smtClean="0"/>
              <a:t>Regular electric supply is necessary to work.</a:t>
            </a:r>
          </a:p>
          <a:p>
            <a:pPr marL="514350" indent="-514350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IN" dirty="0" smtClean="0"/>
              <a:t>A computer’s use is limited to some restricted to some areas.</a:t>
            </a:r>
          </a:p>
          <a:p>
            <a:pPr marL="514350" indent="-514350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IN" dirty="0" smtClean="0"/>
          </a:p>
          <a:p>
            <a:pPr marL="514350" indent="-514350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/>
          <p:cNvSpPr/>
          <p:nvPr/>
        </p:nvSpPr>
        <p:spPr>
          <a:xfrm>
            <a:off x="5105400" y="609600"/>
            <a:ext cx="28194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Content Placeholder 3" descr="714Ltfo7f9L._AC_SX466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352800"/>
            <a:ext cx="2880558" cy="19821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14800" y="2590800"/>
            <a:ext cx="8382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it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Evolution of Computers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4" name="object 7"/>
          <p:cNvSpPr/>
          <p:nvPr/>
        </p:nvSpPr>
        <p:spPr>
          <a:xfrm>
            <a:off x="685800" y="1219200"/>
            <a:ext cx="3200400" cy="449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6096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Evolution of Computers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83880" cy="4721352"/>
          </a:xfrm>
        </p:spPr>
        <p:txBody>
          <a:bodyPr>
            <a:normAutofit/>
          </a:bodyPr>
          <a:lstStyle/>
          <a:p>
            <a:pPr marL="12700" algn="just">
              <a:lnSpc>
                <a:spcPct val="150000"/>
              </a:lnSpc>
              <a:buNone/>
            </a:pPr>
            <a:r>
              <a:rPr lang="en-IN" sz="2000" b="1" spc="-5" dirty="0" smtClean="0">
                <a:solidFill>
                  <a:srgbClr val="FF0000"/>
                </a:solidFill>
                <a:cs typeface="Times New Roman"/>
              </a:rPr>
              <a:t>ABACUS</a:t>
            </a:r>
            <a:endParaRPr lang="en-IN" sz="2000" b="1" dirty="0" smtClean="0">
              <a:solidFill>
                <a:srgbClr val="FF0000"/>
              </a:solidFill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65"/>
              </a:spcBef>
            </a:pPr>
            <a:r>
              <a:rPr lang="en-IN" sz="2000" spc="-5" dirty="0" smtClean="0">
                <a:cs typeface="Times New Roman"/>
              </a:rPr>
              <a:t>Abacus is known to </a:t>
            </a:r>
            <a:r>
              <a:rPr lang="en-IN" sz="2000" dirty="0" smtClean="0">
                <a:cs typeface="Times New Roman"/>
              </a:rPr>
              <a:t>be </a:t>
            </a:r>
            <a:r>
              <a:rPr lang="en-IN" sz="2000" spc="-5" dirty="0" smtClean="0">
                <a:cs typeface="Times New Roman"/>
              </a:rPr>
              <a:t>the first mechanical calculating device. </a:t>
            </a:r>
          </a:p>
          <a:p>
            <a:pPr marL="12700" marR="5080" algn="just">
              <a:lnSpc>
                <a:spcPct val="150000"/>
              </a:lnSpc>
              <a:spcBef>
                <a:spcPts val="65"/>
              </a:spcBef>
            </a:pPr>
            <a:r>
              <a:rPr lang="en-IN" sz="2000" spc="-5" dirty="0" smtClean="0">
                <a:cs typeface="Times New Roman"/>
              </a:rPr>
              <a:t>Which was used to </a:t>
            </a:r>
            <a:r>
              <a:rPr lang="en-IN" sz="2000" dirty="0" smtClean="0">
                <a:cs typeface="Times New Roman"/>
              </a:rPr>
              <a:t>be </a:t>
            </a:r>
            <a:r>
              <a:rPr lang="en-IN" sz="2000" spc="-5" dirty="0" smtClean="0">
                <a:cs typeface="Times New Roman"/>
              </a:rPr>
              <a:t>performed  addition and subtraction easily and speedily</a:t>
            </a:r>
            <a:endParaRPr lang="en-IN" sz="2000" dirty="0" smtClean="0"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en-IN" sz="2000" dirty="0" smtClean="0">
              <a:cs typeface="Times New Roman"/>
            </a:endParaRPr>
          </a:p>
          <a:p>
            <a:pPr algn="just">
              <a:lnSpc>
                <a:spcPct val="150000"/>
              </a:lnSpc>
              <a:buNone/>
            </a:pPr>
            <a:endParaRPr lang="en-IN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3429000"/>
            <a:ext cx="48768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18048"/>
          </a:xfrm>
        </p:spPr>
        <p:txBody>
          <a:bodyPr>
            <a:normAutofit/>
          </a:bodyPr>
          <a:lstStyle/>
          <a:p>
            <a:pPr marL="12700">
              <a:lnSpc>
                <a:spcPct val="150000"/>
              </a:lnSpc>
              <a:buNone/>
            </a:pPr>
            <a:r>
              <a:rPr lang="en-IN" sz="3600" b="1" spc="-5" dirty="0" smtClean="0">
                <a:solidFill>
                  <a:srgbClr val="FF0000"/>
                </a:solidFill>
                <a:cs typeface="Times New Roman"/>
              </a:rPr>
              <a:t>NAPIER’S BONES</a:t>
            </a:r>
            <a:endParaRPr lang="en-IN" sz="3600" b="1" dirty="0" smtClean="0">
              <a:solidFill>
                <a:srgbClr val="FF0000"/>
              </a:solidFill>
              <a:cs typeface="Times New Roman"/>
            </a:endParaRPr>
          </a:p>
          <a:p>
            <a:pPr marL="12700" marR="8890" algn="just">
              <a:lnSpc>
                <a:spcPct val="150000"/>
              </a:lnSpc>
              <a:spcBef>
                <a:spcPts val="65"/>
              </a:spcBef>
            </a:pPr>
            <a:r>
              <a:rPr lang="en-IN" sz="2200" spc="-5" dirty="0" smtClean="0">
                <a:cs typeface="Times New Roman"/>
              </a:rPr>
              <a:t>Napier’s </a:t>
            </a:r>
            <a:r>
              <a:rPr lang="en-IN" sz="2200" dirty="0" smtClean="0">
                <a:cs typeface="Times New Roman"/>
              </a:rPr>
              <a:t>of </a:t>
            </a:r>
            <a:r>
              <a:rPr lang="en-IN" sz="2200" spc="-5" dirty="0" smtClean="0">
                <a:cs typeface="Times New Roman"/>
              </a:rPr>
              <a:t>Scotland invented </a:t>
            </a:r>
            <a:r>
              <a:rPr lang="en-IN" sz="2200" dirty="0" smtClean="0">
                <a:cs typeface="Times New Roman"/>
              </a:rPr>
              <a:t>a </a:t>
            </a:r>
            <a:r>
              <a:rPr lang="en-IN" sz="2200" spc="-5" dirty="0" smtClean="0">
                <a:cs typeface="Times New Roman"/>
              </a:rPr>
              <a:t>calculating device, in the year </a:t>
            </a:r>
            <a:r>
              <a:rPr lang="en-IN" sz="2200" dirty="0" smtClean="0">
                <a:cs typeface="Times New Roman"/>
              </a:rPr>
              <a:t>1617 </a:t>
            </a:r>
            <a:r>
              <a:rPr lang="en-IN" sz="2200" spc="-5" dirty="0" smtClean="0">
                <a:cs typeface="Times New Roman"/>
              </a:rPr>
              <a:t>called </a:t>
            </a:r>
            <a:r>
              <a:rPr lang="en-IN" sz="2200" dirty="0" smtClean="0">
                <a:cs typeface="Times New Roman"/>
              </a:rPr>
              <a:t>the </a:t>
            </a:r>
            <a:r>
              <a:rPr lang="en-IN" sz="2200" spc="-5" dirty="0" smtClean="0">
                <a:cs typeface="Times New Roman"/>
              </a:rPr>
              <a:t>Napier Bones. </a:t>
            </a:r>
          </a:p>
          <a:p>
            <a:pPr marL="12700" marR="8890" algn="just">
              <a:lnSpc>
                <a:spcPct val="150000"/>
              </a:lnSpc>
              <a:spcBef>
                <a:spcPts val="65"/>
              </a:spcBef>
            </a:pPr>
            <a:r>
              <a:rPr lang="en-IN" sz="2200" spc="-5" dirty="0" smtClean="0">
                <a:cs typeface="Times New Roman"/>
              </a:rPr>
              <a:t> </a:t>
            </a:r>
            <a:r>
              <a:rPr lang="en-IN" sz="2200" dirty="0" smtClean="0">
                <a:cs typeface="Times New Roman"/>
              </a:rPr>
              <a:t>In </a:t>
            </a:r>
            <a:r>
              <a:rPr lang="en-IN" sz="2200" spc="-5" dirty="0" smtClean="0">
                <a:cs typeface="Times New Roman"/>
              </a:rPr>
              <a:t>the device, Napier’s used the </a:t>
            </a:r>
            <a:r>
              <a:rPr lang="en-IN" sz="2200" dirty="0" smtClean="0">
                <a:cs typeface="Times New Roman"/>
              </a:rPr>
              <a:t>bone </a:t>
            </a:r>
            <a:r>
              <a:rPr lang="en-IN" sz="2200" spc="-5" dirty="0" smtClean="0">
                <a:cs typeface="Times New Roman"/>
              </a:rPr>
              <a:t>rods </a:t>
            </a:r>
            <a:r>
              <a:rPr lang="en-IN" sz="2200" dirty="0" smtClean="0">
                <a:cs typeface="Times New Roman"/>
              </a:rPr>
              <a:t>of </a:t>
            </a:r>
            <a:r>
              <a:rPr lang="en-IN" sz="2200" spc="-5" dirty="0" smtClean="0">
                <a:cs typeface="Times New Roman"/>
              </a:rPr>
              <a:t>the counting purpose where some </a:t>
            </a:r>
            <a:r>
              <a:rPr lang="en-IN" sz="2200" dirty="0" smtClean="0">
                <a:cs typeface="Times New Roman"/>
              </a:rPr>
              <a:t>no. </a:t>
            </a:r>
            <a:r>
              <a:rPr lang="en-IN" sz="2200" spc="-5" dirty="0" smtClean="0">
                <a:cs typeface="Times New Roman"/>
              </a:rPr>
              <a:t>is printed </a:t>
            </a:r>
            <a:r>
              <a:rPr lang="en-IN" sz="2200" dirty="0" smtClean="0">
                <a:cs typeface="Times New Roman"/>
              </a:rPr>
              <a:t>on  </a:t>
            </a:r>
            <a:r>
              <a:rPr lang="en-IN" sz="2200" spc="-5" dirty="0" smtClean="0">
                <a:cs typeface="Times New Roman"/>
              </a:rPr>
              <a:t>these </a:t>
            </a:r>
            <a:r>
              <a:rPr lang="en-IN" sz="2200" dirty="0" smtClean="0">
                <a:cs typeface="Times New Roman"/>
              </a:rPr>
              <a:t>rods. </a:t>
            </a:r>
            <a:r>
              <a:rPr lang="en-IN" sz="2200" spc="-5" dirty="0" smtClean="0">
                <a:cs typeface="Times New Roman"/>
              </a:rPr>
              <a:t>These </a:t>
            </a:r>
            <a:r>
              <a:rPr lang="en-IN" sz="2200" dirty="0" smtClean="0">
                <a:cs typeface="Times New Roman"/>
              </a:rPr>
              <a:t>rods </a:t>
            </a:r>
            <a:r>
              <a:rPr lang="en-IN" sz="2200" spc="-5" dirty="0" smtClean="0">
                <a:cs typeface="Times New Roman"/>
              </a:rPr>
              <a:t>that </a:t>
            </a:r>
            <a:r>
              <a:rPr lang="en-IN" sz="2200" dirty="0" smtClean="0">
                <a:cs typeface="Times New Roman"/>
              </a:rPr>
              <a:t>one </a:t>
            </a:r>
            <a:r>
              <a:rPr lang="en-IN" sz="2200" spc="-5" dirty="0" smtClean="0">
                <a:cs typeface="Times New Roman"/>
              </a:rPr>
              <a:t>can </a:t>
            </a:r>
            <a:r>
              <a:rPr lang="en-IN" sz="2200" dirty="0" smtClean="0">
                <a:cs typeface="Times New Roman"/>
              </a:rPr>
              <a:t>do </a:t>
            </a:r>
            <a:r>
              <a:rPr lang="en-IN" sz="2200" spc="-5" dirty="0" smtClean="0">
                <a:cs typeface="Times New Roman"/>
              </a:rPr>
              <a:t>addition, subtraction, multiplication and division</a:t>
            </a:r>
            <a:r>
              <a:rPr lang="en-IN" sz="2200" spc="75" dirty="0" smtClean="0">
                <a:cs typeface="Times New Roman"/>
              </a:rPr>
              <a:t> </a:t>
            </a:r>
            <a:r>
              <a:rPr lang="en-IN" sz="2200" spc="-15" dirty="0" smtClean="0">
                <a:cs typeface="Times New Roman"/>
              </a:rPr>
              <a:t>easily.</a:t>
            </a:r>
            <a:endParaRPr lang="en-IN" sz="2200" dirty="0" smtClean="0">
              <a:cs typeface="Times New Roman"/>
            </a:endParaRPr>
          </a:p>
          <a:p>
            <a:pPr>
              <a:lnSpc>
                <a:spcPct val="150000"/>
              </a:lnSpc>
              <a:spcBef>
                <a:spcPts val="20"/>
              </a:spcBef>
            </a:pPr>
            <a:endParaRPr lang="en-IN" sz="2200" dirty="0" smtClean="0">
              <a:cs typeface="Times New Roman"/>
            </a:endParaRPr>
          </a:p>
          <a:p>
            <a:pPr>
              <a:lnSpc>
                <a:spcPct val="150000"/>
              </a:lnSpc>
              <a:spcBef>
                <a:spcPts val="20"/>
              </a:spcBef>
            </a:pPr>
            <a:endParaRPr lang="en-IN" sz="2200" dirty="0" smtClean="0">
              <a:cs typeface="Times New Roman"/>
            </a:endParaRPr>
          </a:p>
          <a:p>
            <a:pPr>
              <a:lnSpc>
                <a:spcPct val="150000"/>
              </a:lnSpc>
              <a:spcBef>
                <a:spcPts val="20"/>
              </a:spcBef>
            </a:pPr>
            <a:endParaRPr lang="en-IN" sz="2200" dirty="0" smtClean="0">
              <a:cs typeface="Times New Roman"/>
            </a:endParaRPr>
          </a:p>
          <a:p>
            <a:pPr>
              <a:lnSpc>
                <a:spcPct val="150000"/>
              </a:lnSpc>
              <a:spcBef>
                <a:spcPts val="20"/>
              </a:spcBef>
            </a:pPr>
            <a:endParaRPr lang="en-IN" sz="2200" dirty="0" smtClean="0">
              <a:cs typeface="Times New Roman"/>
            </a:endParaRPr>
          </a:p>
          <a:p>
            <a:pPr>
              <a:lnSpc>
                <a:spcPct val="150000"/>
              </a:lnSpc>
              <a:spcBef>
                <a:spcPts val="20"/>
              </a:spcBef>
            </a:pPr>
            <a:endParaRPr lang="en-IN" sz="2200" dirty="0" smtClean="0">
              <a:cs typeface="Times New Roman"/>
            </a:endParaRPr>
          </a:p>
          <a:p>
            <a:pPr>
              <a:lnSpc>
                <a:spcPct val="150000"/>
              </a:lnSpc>
              <a:spcBef>
                <a:spcPts val="20"/>
              </a:spcBef>
            </a:pPr>
            <a:endParaRPr lang="en-IN" sz="2200" dirty="0" smtClean="0">
              <a:cs typeface="Times New Roman"/>
            </a:endParaRPr>
          </a:p>
          <a:p>
            <a:pPr>
              <a:lnSpc>
                <a:spcPct val="150000"/>
              </a:lnSpc>
              <a:spcBef>
                <a:spcPts val="20"/>
              </a:spcBef>
            </a:pPr>
            <a:endParaRPr lang="en-IN" sz="2200" dirty="0" smtClean="0">
              <a:cs typeface="Times New Roman"/>
            </a:endParaRPr>
          </a:p>
          <a:p>
            <a:pPr>
              <a:lnSpc>
                <a:spcPct val="150000"/>
              </a:lnSpc>
              <a:spcBef>
                <a:spcPts val="20"/>
              </a:spcBef>
            </a:pPr>
            <a:endParaRPr lang="en-IN" sz="2200" dirty="0" smtClean="0">
              <a:cs typeface="Times New Roman"/>
            </a:endParaRPr>
          </a:p>
          <a:p>
            <a:pPr marL="12700">
              <a:lnSpc>
                <a:spcPct val="150000"/>
              </a:lnSpc>
              <a:buNone/>
            </a:pPr>
            <a:endParaRPr lang="en-IN" sz="2200" dirty="0" smtClean="0">
              <a:cs typeface="Times New Roman"/>
            </a:endParaRPr>
          </a:p>
          <a:p>
            <a:pPr algn="just">
              <a:lnSpc>
                <a:spcPct val="150000"/>
              </a:lnSpc>
              <a:buNone/>
            </a:pPr>
            <a:endParaRPr lang="en-IN" sz="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0"/>
            <a:ext cx="2438400" cy="365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IN" b="1" dirty="0" smtClean="0">
                <a:solidFill>
                  <a:srgbClr val="FF0000"/>
                </a:solidFill>
              </a:rPr>
              <a:t>COMPUTER BASICS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9800" y="4114800"/>
            <a:ext cx="33528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1058</TotalTime>
  <Words>1686</Words>
  <Application>Microsoft Office PowerPoint</Application>
  <PresentationFormat>On-screen Show (4:3)</PresentationFormat>
  <Paragraphs>394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Aspect</vt:lpstr>
      <vt:lpstr>Dr. B. B. Hegde First Grade College, Kundapura.</vt:lpstr>
      <vt:lpstr>COMPUTER BASICS</vt:lpstr>
      <vt:lpstr>INTRODUCTION</vt:lpstr>
      <vt:lpstr>Therefore, computer is an electronic machine for performing calculations and controlling operations that can be expressed in logically or in numeric terms.</vt:lpstr>
      <vt:lpstr>Slide 5</vt:lpstr>
      <vt:lpstr>Limitations of a Computers</vt:lpstr>
      <vt:lpstr>Slide 7</vt:lpstr>
      <vt:lpstr>Evolution of Computers</vt:lpstr>
      <vt:lpstr>Slide 9</vt:lpstr>
      <vt:lpstr>Slide 10</vt:lpstr>
      <vt:lpstr>Slide 11</vt:lpstr>
      <vt:lpstr>DIFFERENCE ENGINE In 1822, Charles Babbage proposed a machine to perform a differential equations, called Difference Engine.  Who is also known as father of Computer.      </vt:lpstr>
      <vt:lpstr>ANALYTICAL ENGINE Charles Babbage also invented the first general purpose  computer known as the Analytical Engine. It had the basic element of modern computer : Input,  Output, Memory devices.      </vt:lpstr>
      <vt:lpstr>HOLLERITH’S  TABULATOR In 1889, Hermann Hollerith invented a machine called Hollerith’s tabulator. His method used cards to store the data, which fed into the machine to obtain results.</vt:lpstr>
      <vt:lpstr>ENIAC Electronic Numeric Integrator and Calculator was designed in 1984. It was the first general purpose electronic computer  which includes Large scale integration but has no internal memory.         </vt:lpstr>
      <vt:lpstr>EDVAC</vt:lpstr>
      <vt:lpstr>UNIVAC</vt:lpstr>
      <vt:lpstr>Generations of Computers</vt:lpstr>
      <vt:lpstr>First generations (1940-1956)</vt:lpstr>
      <vt:lpstr>Second generations (1956-1963)</vt:lpstr>
      <vt:lpstr>Third generations (1964-Early 1970’s)</vt:lpstr>
      <vt:lpstr>Fourth generations (Early 1970’s to Till date)</vt:lpstr>
      <vt:lpstr>Fifth generations (Present and Beyond)</vt:lpstr>
      <vt:lpstr>Characteristics of Fifth generation computers</vt:lpstr>
      <vt:lpstr>Characteristics of Fifth generation computers</vt:lpstr>
      <vt:lpstr>GENERATION TABLE</vt:lpstr>
      <vt:lpstr>The Computer System</vt:lpstr>
      <vt:lpstr>Classification of Computers </vt:lpstr>
      <vt:lpstr>Microcomputers:  </vt:lpstr>
      <vt:lpstr>Slide 30</vt:lpstr>
      <vt:lpstr>Desktop Computers</vt:lpstr>
      <vt:lpstr>Desktop Computers  Examples:   IBM, Apple, Dell and Hp.</vt:lpstr>
      <vt:lpstr>Laptop</vt:lpstr>
      <vt:lpstr>Hand- Held Computers</vt:lpstr>
      <vt:lpstr>Slide 35</vt:lpstr>
      <vt:lpstr>Mini Computer</vt:lpstr>
      <vt:lpstr>Mini Computer Examples: -  PDP 11, IBM 8000 series and VAX 7500.           </vt:lpstr>
      <vt:lpstr>Main Frame Computers </vt:lpstr>
      <vt:lpstr>Main Frame Computers</vt:lpstr>
      <vt:lpstr>Super Computers</vt:lpstr>
      <vt:lpstr>Super Computers</vt:lpstr>
      <vt:lpstr>Components of a Computer System</vt:lpstr>
      <vt:lpstr>Components of a Computer System</vt:lpstr>
      <vt:lpstr>Central Processing Unit</vt:lpstr>
      <vt:lpstr>Slide 45</vt:lpstr>
      <vt:lpstr>Slide 46</vt:lpstr>
      <vt:lpstr>Input , Output and Storage Unit</vt:lpstr>
      <vt:lpstr>Output Unit</vt:lpstr>
      <vt:lpstr>Slide 49</vt:lpstr>
      <vt:lpstr>Slide 50</vt:lpstr>
      <vt:lpstr>Slide 51</vt:lpstr>
      <vt:lpstr>Applications of computer</vt:lpstr>
      <vt:lpstr>Slide 53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SHK1</dc:creator>
  <cp:lastModifiedBy>BBH</cp:lastModifiedBy>
  <cp:revision>367</cp:revision>
  <dcterms:created xsi:type="dcterms:W3CDTF">2006-08-16T00:00:00Z</dcterms:created>
  <dcterms:modified xsi:type="dcterms:W3CDTF">2020-10-27T08:55:09Z</dcterms:modified>
</cp:coreProperties>
</file>